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1" r:id="rId7"/>
    <p:sldId id="356" r:id="rId8"/>
    <p:sldId id="355" r:id="rId9"/>
    <p:sldId id="357" r:id="rId10"/>
    <p:sldId id="353" r:id="rId11"/>
    <p:sldId id="268" r:id="rId12"/>
    <p:sldId id="272" r:id="rId13"/>
    <p:sldId id="273" r:id="rId14"/>
  </p:sldIdLst>
  <p:sldSz cx="12192000" cy="6858000"/>
  <p:notesSz cx="6858000" cy="9144000"/>
  <p:embeddedFontLst>
    <p:embeddedFont>
      <p:font typeface="Montserrat" panose="00000500000000000000" pitchFamily="2" charset="0"/>
      <p:regular r:id="rId15"/>
      <p:bold r:id="rId16"/>
    </p:embeddedFont>
    <p:embeddedFont>
      <p:font typeface="Montserrat Bold" panose="00000800000000000000" charset="0"/>
      <p:regular r:id="rId17"/>
    </p:embeddedFont>
    <p:embeddedFont>
      <p:font typeface="Montserrat Bold Italics" panose="020B0604020202020204" charset="0"/>
      <p:regular r:id="rId18"/>
    </p:embeddedFont>
    <p:embeddedFont>
      <p:font typeface="Montserrat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22" autoAdjust="0"/>
  </p:normalViewPr>
  <p:slideViewPr>
    <p:cSldViewPr>
      <p:cViewPr varScale="1">
        <p:scale>
          <a:sx n="90" d="100"/>
          <a:sy n="90" d="100"/>
        </p:scale>
        <p:origin x="44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B0104">
                <a:alpha val="100000"/>
              </a:srgbClr>
            </a:gs>
            <a:gs pos="100000">
              <a:srgbClr val="781327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73439" y="2004487"/>
            <a:ext cx="3045121" cy="883596"/>
          </a:xfrm>
          <a:custGeom>
            <a:avLst/>
            <a:gdLst/>
            <a:ahLst/>
            <a:cxnLst/>
            <a:rect l="l" t="t" r="r" b="b"/>
            <a:pathLst>
              <a:path w="3045121" h="883596">
                <a:moveTo>
                  <a:pt x="0" y="0"/>
                </a:moveTo>
                <a:lnTo>
                  <a:pt x="3045122" y="0"/>
                </a:lnTo>
                <a:lnTo>
                  <a:pt x="3045122" y="883596"/>
                </a:lnTo>
                <a:lnTo>
                  <a:pt x="0" y="88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27677" y="3362325"/>
            <a:ext cx="12192000" cy="58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6"/>
              </a:lnSpc>
            </a:pPr>
            <a:r>
              <a:rPr lang="en-US" sz="339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Sponsor, Mentor, Coach Program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3150265"/>
            <a:ext cx="12192000" cy="16554"/>
            <a:chOff x="0" y="0"/>
            <a:chExt cx="14030338" cy="190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030325" cy="19050"/>
            </a:xfrm>
            <a:custGeom>
              <a:avLst/>
              <a:gdLst/>
              <a:ahLst/>
              <a:cxnLst/>
              <a:rect l="l" t="t" r="r" b="b"/>
              <a:pathLst>
                <a:path w="14030325" h="19050">
                  <a:moveTo>
                    <a:pt x="0" y="19050"/>
                  </a:moveTo>
                  <a:lnTo>
                    <a:pt x="14030325" y="19050"/>
                  </a:lnTo>
                  <a:lnTo>
                    <a:pt x="14030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4B6A2-B7EA-E83F-5A27-80D411302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D95C-6B72-57EF-F31B-00231C5C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3" y="194798"/>
            <a:ext cx="9720073" cy="668231"/>
          </a:xfrm>
        </p:spPr>
        <p:txBody>
          <a:bodyPr>
            <a:normAutofit fontScale="90000"/>
          </a:bodyPr>
          <a:lstStyle/>
          <a:p>
            <a:pPr algn="l"/>
            <a:r>
              <a:rPr lang="en-IN" b="1" dirty="0">
                <a:latin typeface="+mn-lt"/>
              </a:rPr>
              <a:t>Role of a Club Sponsor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F1632-B34B-5794-07C3-4A85722AF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0A51-CBFF-4E42-BBD1-AA675A8BB379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2FC55-5C05-110B-405F-8607E6D92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1762-BD24-41FB-9290-6FECD90807A5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19602-E012-3E5B-5C98-280502CB9F07}"/>
              </a:ext>
            </a:extLst>
          </p:cNvPr>
          <p:cNvSpPr txBox="1"/>
          <p:nvPr/>
        </p:nvSpPr>
        <p:spPr>
          <a:xfrm>
            <a:off x="382848" y="1012954"/>
            <a:ext cx="114281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Recruitment:</a:t>
            </a:r>
            <a:r>
              <a:rPr lang="en-IN" sz="2800" dirty="0"/>
              <a:t> Sells the idea of a Toastmasters club to potential members. 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Organization:</a:t>
            </a:r>
            <a:r>
              <a:rPr lang="en-IN" sz="2800" dirty="0"/>
              <a:t> Assists with setting up the first meetings and ensuring the club adheres to Toastmasters structure. 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Paperwork:</a:t>
            </a:r>
            <a:r>
              <a:rPr lang="en-IN" sz="2800" dirty="0"/>
              <a:t> Helps with the charter application and other necessary documentation. 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Charter Presentation:</a:t>
            </a:r>
            <a:r>
              <a:rPr lang="en-IN" sz="2800" dirty="0"/>
              <a:t> May help plan the club's charter presentation ceremony. 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Time Commitment:</a:t>
            </a:r>
            <a:r>
              <a:rPr lang="en-IN" sz="2800" dirty="0"/>
              <a:t> Typically involved for a few months, ending when the club is officially chartered. 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Credit:</a:t>
            </a:r>
            <a:r>
              <a:rPr lang="en-IN" sz="2800" dirty="0"/>
              <a:t> Sponsors can receive credit towards their Distinguished Toastmaster (DTM) award and must apply within 90 days of the club’s charter date.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Optional Membership</a:t>
            </a:r>
            <a:r>
              <a:rPr lang="en-IN" sz="2800" dirty="0"/>
              <a:t>: Not required to join the club.</a:t>
            </a:r>
          </a:p>
        </p:txBody>
      </p:sp>
    </p:spTree>
    <p:extLst>
      <p:ext uri="{BB962C8B-B14F-4D97-AF65-F5344CB8AC3E}">
        <p14:creationId xmlns:p14="http://schemas.microsoft.com/office/powerpoint/2010/main" val="164333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098547" y="1294271"/>
            <a:ext cx="10407653" cy="4059908"/>
          </a:xfrm>
          <a:custGeom>
            <a:avLst/>
            <a:gdLst/>
            <a:ahLst/>
            <a:cxnLst/>
            <a:rect l="l" t="t" r="r" b="b"/>
            <a:pathLst>
              <a:path w="10407653" h="4059908">
                <a:moveTo>
                  <a:pt x="0" y="0"/>
                </a:moveTo>
                <a:lnTo>
                  <a:pt x="10407653" y="0"/>
                </a:lnTo>
                <a:lnTo>
                  <a:pt x="10407653" y="4059908"/>
                </a:lnTo>
                <a:lnTo>
                  <a:pt x="0" y="4059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69570" y="267033"/>
            <a:ext cx="6873478" cy="61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Making the Club Connection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37117" y="2095257"/>
            <a:ext cx="78284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48425" y="1579087"/>
            <a:ext cx="265509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48425" y="3204960"/>
            <a:ext cx="265509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48425" y="3928474"/>
            <a:ext cx="265509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91706" y="1632980"/>
            <a:ext cx="4329507" cy="3029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Foster a sense of ownership. </a:t>
            </a:r>
          </a:p>
          <a:p>
            <a:pPr algn="l">
              <a:lnSpc>
                <a:spcPts val="3832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Emphasize teamwork. </a:t>
            </a:r>
          </a:p>
          <a:p>
            <a:pPr algn="l">
              <a:lnSpc>
                <a:spcPts val="2626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Let them know that you are there to help them.</a:t>
            </a:r>
          </a:p>
          <a:p>
            <a:pPr algn="l">
              <a:lnSpc>
                <a:spcPts val="3984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Encourage clubs to use </a:t>
            </a:r>
          </a:p>
          <a:p>
            <a:pPr algn="l">
              <a:lnSpc>
                <a:spcPts val="1268"/>
              </a:lnSpc>
            </a:pPr>
            <a:r>
              <a:rPr lang="en-US" sz="2179" b="1" spc="1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other clubs as models.</a:t>
            </a:r>
          </a:p>
          <a:p>
            <a:pPr algn="l">
              <a:lnSpc>
                <a:spcPts val="5191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Support the addition of </a:t>
            </a:r>
          </a:p>
          <a:p>
            <a:pPr algn="l">
              <a:lnSpc>
                <a:spcPts val="1088"/>
              </a:lnSpc>
            </a:pPr>
            <a:r>
              <a:rPr lang="en-US" sz="2177" b="1" spc="15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their own unique style.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08681" y="1602192"/>
            <a:ext cx="4549436" cy="3348539"/>
            <a:chOff x="0" y="-41051"/>
            <a:chExt cx="6065915" cy="4464719"/>
          </a:xfrm>
        </p:grpSpPr>
        <p:sp>
          <p:nvSpPr>
            <p:cNvPr id="13" name="TextBox 13"/>
            <p:cNvSpPr txBox="1"/>
            <p:nvPr/>
          </p:nvSpPr>
          <p:spPr>
            <a:xfrm>
              <a:off x="457708" y="-38100"/>
              <a:ext cx="4662488" cy="472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51"/>
                </a:lnSpc>
              </a:pPr>
              <a:r>
                <a:rPr lang="en-US" sz="2179" b="1" spc="1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Observe club dynamics.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1051"/>
              <a:ext cx="298971" cy="10448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232"/>
                </a:lnSpc>
              </a:pPr>
              <a:r>
                <a:rPr lang="en-US" sz="217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➢ ➢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7708" y="508749"/>
              <a:ext cx="4973638" cy="472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8"/>
                </a:lnSpc>
              </a:pPr>
              <a:r>
                <a:rPr lang="en-US" sz="2177" b="1" spc="8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Develop personal rapport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7708" y="1038254"/>
              <a:ext cx="5608207" cy="33854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27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with members.</a:t>
              </a:r>
            </a:p>
            <a:p>
              <a:pPr algn="l">
                <a:lnSpc>
                  <a:spcPts val="3227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Gain their trust and respect. </a:t>
              </a:r>
            </a:p>
            <a:p>
              <a:pPr algn="l">
                <a:lnSpc>
                  <a:spcPts val="3227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Use the Club Coach </a:t>
              </a:r>
            </a:p>
            <a:p>
              <a:pPr algn="l">
                <a:lnSpc>
                  <a:spcPts val="2188"/>
                </a:lnSpc>
              </a:pPr>
              <a:r>
                <a:rPr lang="en-US" sz="2177" b="1" spc="8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Troubleshooting Guide.</a:t>
              </a:r>
            </a:p>
            <a:p>
              <a:pPr algn="l">
                <a:lnSpc>
                  <a:spcPts val="4270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Assist the members in </a:t>
              </a:r>
            </a:p>
            <a:p>
              <a:pPr algn="l">
                <a:lnSpc>
                  <a:spcPts val="1088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fulfilling their individual</a:t>
              </a:r>
            </a:p>
            <a:p>
              <a:pPr algn="l">
                <a:lnSpc>
                  <a:spcPts val="1088"/>
                </a:lnSpc>
              </a:pPr>
              <a:endParaRPr lang="en-US" sz="2177" b="1" spc="1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1088"/>
                </a:lnSpc>
              </a:pPr>
              <a:r>
                <a:rPr lang="en-US" sz="2177" b="1" spc="1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goals.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620897"/>
              <a:ext cx="354012" cy="472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8"/>
                </a:lnSpc>
              </a:pPr>
              <a:r>
                <a:rPr lang="en-US" sz="2177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➢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178636"/>
              <a:ext cx="354012" cy="472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8"/>
                </a:lnSpc>
              </a:pPr>
              <a:r>
                <a:rPr lang="en-US" sz="2177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➢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796" y="2185581"/>
              <a:ext cx="354012" cy="472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48"/>
                </a:lnSpc>
              </a:pPr>
              <a:r>
                <a:rPr lang="en-US" sz="2177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➢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448425" y="2032207"/>
            <a:ext cx="265509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48425" y="2465678"/>
            <a:ext cx="265509" cy="36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1047750"/>
            <a:ext cx="12192000" cy="5143500"/>
            <a:chOff x="0" y="0"/>
            <a:chExt cx="16256000" cy="6858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256000" cy="6858000"/>
            </a:xfrm>
            <a:custGeom>
              <a:avLst/>
              <a:gdLst/>
              <a:ahLst/>
              <a:cxnLst/>
              <a:rect l="l" t="t" r="r" b="b"/>
              <a:pathLst>
                <a:path w="16256000" h="6858000">
                  <a:moveTo>
                    <a:pt x="0" y="0"/>
                  </a:moveTo>
                  <a:lnTo>
                    <a:pt x="16256000" y="0"/>
                  </a:lnTo>
                  <a:lnTo>
                    <a:pt x="16256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69570" y="267033"/>
            <a:ext cx="2698700" cy="61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Questions?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2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318997" cy="6984997"/>
            <a:chOff x="0" y="0"/>
            <a:chExt cx="16425329" cy="93133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25290" cy="9313291"/>
            </a:xfrm>
            <a:custGeom>
              <a:avLst/>
              <a:gdLst/>
              <a:ahLst/>
              <a:cxnLst/>
              <a:rect l="l" t="t" r="r" b="b"/>
              <a:pathLst>
                <a:path w="16425290" h="9313291">
                  <a:moveTo>
                    <a:pt x="0" y="0"/>
                  </a:moveTo>
                  <a:lnTo>
                    <a:pt x="16425290" y="0"/>
                  </a:lnTo>
                  <a:lnTo>
                    <a:pt x="16425290" y="9313291"/>
                  </a:lnTo>
                  <a:lnTo>
                    <a:pt x="0" y="9313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689860" y="3192256"/>
            <a:ext cx="6956698" cy="1410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9"/>
              </a:lnSpc>
            </a:pPr>
            <a:r>
              <a:rPr lang="en-US" sz="4507" b="1" dirty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Thank You!</a:t>
            </a:r>
          </a:p>
          <a:p>
            <a:pPr algn="ctr">
              <a:lnSpc>
                <a:spcPts val="2743"/>
              </a:lnSpc>
            </a:pPr>
            <a:r>
              <a:rPr lang="en-US" sz="2177" spc="1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For any query feel free to reach out to:</a:t>
            </a:r>
          </a:p>
          <a:p>
            <a:pPr algn="ctr">
              <a:lnSpc>
                <a:spcPts val="2743"/>
              </a:lnSpc>
            </a:pPr>
            <a:r>
              <a:rPr lang="en-US" sz="2177" spc="1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CGD - </a:t>
            </a:r>
            <a:r>
              <a:rPr lang="en-US" sz="2177" spc="10" dirty="0" err="1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Asankhya</a:t>
            </a:r>
            <a:r>
              <a:rPr lang="en-US" sz="2177" spc="1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 Vishwa Mohan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69570" y="268938"/>
            <a:ext cx="11670030" cy="563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7"/>
              </a:lnSpc>
            </a:pPr>
            <a:r>
              <a:rPr lang="en-US" sz="3305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Should You Become A Coach/Mentor/Sponsor?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44188" y="3020273"/>
            <a:ext cx="92571" cy="47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9570" y="1074343"/>
            <a:ext cx="10315412" cy="3043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Develop team-building skills. 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Expand leadership experience.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Increase proficiency as a facilitator and negotiator.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Develop diplomacy skills. 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Share expertise.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Earn credit toward the Distinguished Toastmaster award.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8278" y="5061547"/>
            <a:ext cx="382488" cy="47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 b="1" spc="2223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9" name="Freeform 9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76225" y="1533563"/>
            <a:ext cx="5638800" cy="4333751"/>
            <a:chOff x="0" y="0"/>
            <a:chExt cx="7518400" cy="57783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8400" cy="5778373"/>
            </a:xfrm>
            <a:custGeom>
              <a:avLst/>
              <a:gdLst/>
              <a:ahLst/>
              <a:cxnLst/>
              <a:rect l="l" t="t" r="r" b="b"/>
              <a:pathLst>
                <a:path w="7518400" h="5778373">
                  <a:moveTo>
                    <a:pt x="0" y="0"/>
                  </a:moveTo>
                  <a:lnTo>
                    <a:pt x="7518400" y="0"/>
                  </a:lnTo>
                  <a:lnTo>
                    <a:pt x="7518400" y="5778373"/>
                  </a:lnTo>
                  <a:lnTo>
                    <a:pt x="0" y="5778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9570" y="268938"/>
            <a:ext cx="6002017" cy="613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 dirty="0">
                <a:solidFill>
                  <a:srgbClr val="333333"/>
                </a:solidFill>
                <a:ea typeface="Montserrat Bold"/>
                <a:cs typeface="Montserrat Bold"/>
                <a:sym typeface="Montserrat Bold"/>
              </a:rPr>
              <a:t>Who is a Club Coach?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1587" y="1422273"/>
            <a:ext cx="4320480" cy="472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77" spc="8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An effective Club Coach: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71003" y="1927441"/>
            <a:ext cx="92571" cy="47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96000" y="1927441"/>
            <a:ext cx="5820413" cy="3470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80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Builds</a:t>
            </a:r>
            <a:r>
              <a:rPr lang="en-US" sz="2780" spc="11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 </a:t>
            </a:r>
            <a:r>
              <a:rPr lang="en-US" sz="2780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rapport. </a:t>
            </a:r>
          </a:p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80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Observes and analyzes the club environment.</a:t>
            </a:r>
          </a:p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80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Helps the club develop goals.</a:t>
            </a:r>
          </a:p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80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Enables the club to achieve goals.</a:t>
            </a:r>
          </a:p>
          <a:p>
            <a:pPr marL="600202" lvl="1" indent="-300101" algn="l">
              <a:lnSpc>
                <a:spcPts val="3891"/>
              </a:lnSpc>
              <a:buFont typeface="Arial"/>
              <a:buChar char="•"/>
            </a:pPr>
            <a:r>
              <a:rPr lang="en-US" sz="2779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Instills enthusiasm, fidelity, and a sense of responsibility.</a:t>
            </a:r>
          </a:p>
        </p:txBody>
      </p:sp>
      <p:sp>
        <p:nvSpPr>
          <p:cNvPr id="11" name="Freeform 11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69569" y="268938"/>
            <a:ext cx="10177427" cy="613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When are clubs eligible to get a Coach?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3850" y="1013523"/>
            <a:ext cx="11868150" cy="2969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2" lvl="1" indent="-299831" algn="l">
              <a:lnSpc>
                <a:spcPts val="3888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at least three but no more than 12 members in good standing at the time of the appointment. </a:t>
            </a:r>
          </a:p>
          <a:p>
            <a:pPr marL="599662" lvl="1" indent="-299831" algn="l">
              <a:lnSpc>
                <a:spcPts val="3888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Not be suspended or closed.</a:t>
            </a:r>
          </a:p>
          <a:p>
            <a:pPr marL="599662" lvl="1" indent="-299831" algn="l">
              <a:lnSpc>
                <a:spcPts val="3888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</a:t>
            </a:r>
            <a:r>
              <a:rPr lang="en-US" sz="2777" spc="13" dirty="0" err="1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atleast</a:t>
            </a: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 one club officer who has completed the Club Coach Program</a:t>
            </a:r>
          </a:p>
          <a:p>
            <a:pPr marL="599662" lvl="1" indent="-299831" algn="l">
              <a:lnSpc>
                <a:spcPts val="3888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Not have more than two coaches appointed at one time.</a:t>
            </a:r>
          </a:p>
          <a:p>
            <a:pPr marL="599662" lvl="1" indent="-299831" algn="l">
              <a:lnSpc>
                <a:spcPts val="3888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Training Module.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8867" y="2887218"/>
            <a:ext cx="382042" cy="472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77" b="1" spc="2221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1352" y="4840581"/>
            <a:ext cx="338733" cy="472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7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1" name="Freeform 11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69570" y="268938"/>
            <a:ext cx="9231630" cy="613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Eligibility Criteria to be A Club Coach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4325" y="1117420"/>
            <a:ext cx="11385766" cy="4582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Be a paid member in good standing.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been a member of Toastmasters International for a minimum of one year.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previously served as a club officer for one full annual term or two full semi-annual terms.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completed the Club Coach Training module in Pathways.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Have completed a minimum of Level 2 in any path.</a:t>
            </a:r>
          </a:p>
          <a:p>
            <a:pPr marL="599662" lvl="1" indent="-299831" algn="l">
              <a:lnSpc>
                <a:spcPts val="3980"/>
              </a:lnSpc>
              <a:buFont typeface="Arial"/>
              <a:buChar char="•"/>
            </a:pPr>
            <a:r>
              <a:rPr lang="en-US" sz="2777" spc="13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Must not have been a member of the club you intent to coach within the previous six months. </a:t>
            </a:r>
          </a:p>
        </p:txBody>
      </p:sp>
      <p:sp>
        <p:nvSpPr>
          <p:cNvPr id="7" name="Freeform 7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74647" y="1203322"/>
            <a:ext cx="11318872" cy="4451347"/>
          </a:xfrm>
          <a:custGeom>
            <a:avLst/>
            <a:gdLst/>
            <a:ahLst/>
            <a:cxnLst/>
            <a:rect l="l" t="t" r="r" b="b"/>
            <a:pathLst>
              <a:path w="11318872" h="4451347">
                <a:moveTo>
                  <a:pt x="0" y="0"/>
                </a:moveTo>
                <a:lnTo>
                  <a:pt x="11318872" y="0"/>
                </a:lnTo>
                <a:lnTo>
                  <a:pt x="11318872" y="4451347"/>
                </a:lnTo>
                <a:lnTo>
                  <a:pt x="0" y="4451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69570" y="257508"/>
            <a:ext cx="5527774" cy="60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6"/>
              </a:lnSpc>
            </a:pPr>
            <a:r>
              <a:rPr lang="en-US" sz="3504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How to earn the credit?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2462" y="1414043"/>
            <a:ext cx="3020616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 b="1" spc="8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earn Club Coach Credit –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52462" y="1982114"/>
            <a:ext cx="177679" cy="610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48"/>
              </a:lnSpc>
            </a:pPr>
            <a:r>
              <a:rPr lang="en-US" sz="16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➢ ➢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5677" y="1972589"/>
            <a:ext cx="5020513" cy="326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48"/>
              </a:lnSpc>
            </a:pPr>
            <a:r>
              <a:rPr lang="en-US" sz="1627" b="1" spc="1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Serve as a Club Coach for at least six months. Have the assigned club earn an award within </a:t>
            </a:r>
          </a:p>
          <a:p>
            <a:pPr algn="just">
              <a:lnSpc>
                <a:spcPts val="1414"/>
              </a:lnSpc>
            </a:pPr>
            <a:r>
              <a:rPr lang="en-US" sz="1627" b="1" spc="1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Distinguished Club Program during the </a:t>
            </a:r>
          </a:p>
          <a:p>
            <a:pPr algn="just">
              <a:lnSpc>
                <a:spcPts val="2547"/>
              </a:lnSpc>
            </a:pPr>
            <a:r>
              <a:rPr lang="en-US" sz="1627" b="1" spc="1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two-program-year appointment.</a:t>
            </a:r>
          </a:p>
          <a:p>
            <a:pPr algn="just">
              <a:lnSpc>
                <a:spcPts val="2547"/>
              </a:lnSpc>
            </a:pPr>
            <a:r>
              <a:rPr lang="en-US" sz="1627" b="1" spc="1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Complete the required progress reports in the </a:t>
            </a:r>
          </a:p>
          <a:p>
            <a:pPr algn="just">
              <a:lnSpc>
                <a:spcPts val="1415"/>
              </a:lnSpc>
            </a:pPr>
            <a:r>
              <a:rPr lang="en-US" sz="1627" b="1" spc="1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timelines established by the Club Coach </a:t>
            </a:r>
          </a:p>
          <a:p>
            <a:pPr algn="just">
              <a:lnSpc>
                <a:spcPts val="2548"/>
              </a:lnSpc>
            </a:pPr>
            <a:r>
              <a:rPr lang="en-US" sz="1627" b="1" spc="1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Program.</a:t>
            </a:r>
          </a:p>
          <a:p>
            <a:pPr algn="just">
              <a:lnSpc>
                <a:spcPts val="2548"/>
              </a:lnSpc>
            </a:pPr>
            <a:r>
              <a:rPr lang="en-US" sz="1627" b="1" spc="13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Have the Club President of the coached club </a:t>
            </a:r>
          </a:p>
          <a:p>
            <a:pPr algn="just">
              <a:lnSpc>
                <a:spcPts val="1411"/>
              </a:lnSpc>
            </a:pPr>
            <a:r>
              <a:rPr lang="en-US" sz="1627" b="1" spc="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notify World Headquarters in writing that the </a:t>
            </a:r>
          </a:p>
          <a:p>
            <a:pPr algn="just">
              <a:lnSpc>
                <a:spcPts val="2551"/>
              </a:lnSpc>
            </a:pPr>
            <a:r>
              <a:rPr lang="en-US" sz="1627" b="1" spc="1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coaches have completed the requirements of </a:t>
            </a:r>
          </a:p>
          <a:p>
            <a:pPr algn="just">
              <a:lnSpc>
                <a:spcPts val="1407"/>
              </a:lnSpc>
            </a:pPr>
            <a:r>
              <a:rPr lang="en-US" sz="1627" b="1" spc="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their role.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2462" y="3231794"/>
            <a:ext cx="198537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2462" y="4109361"/>
            <a:ext cx="198537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01102" y="1451886"/>
            <a:ext cx="3383459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 b="1" spc="8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earn District Officer Credit –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01102" y="2048532"/>
            <a:ext cx="198537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25762" y="1993814"/>
            <a:ext cx="4880438" cy="1701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78"/>
              </a:lnSpc>
              <a:spcBef>
                <a:spcPct val="0"/>
              </a:spcBef>
            </a:pPr>
            <a:r>
              <a:rPr lang="en-US" sz="1627" b="1" u="none" strike="noStrike" spc="8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addition to the criteria mentioned to attain the Club coach credit, one must also ensure —</a:t>
            </a:r>
          </a:p>
          <a:p>
            <a:pPr marL="0" lvl="0" indent="0" algn="l">
              <a:lnSpc>
                <a:spcPts val="2278"/>
              </a:lnSpc>
              <a:spcBef>
                <a:spcPct val="0"/>
              </a:spcBef>
            </a:pPr>
            <a:r>
              <a:rPr lang="en-US" sz="1627" b="1" u="none" strike="noStrike" spc="8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appointed club must have at least 20 paid  members on the roster as of the June 30.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01102" y="2791037"/>
            <a:ext cx="198537" cy="27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8"/>
              </a:lnSpc>
            </a:pPr>
            <a:r>
              <a:rPr lang="en-US" sz="1627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➢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4353" y="5664803"/>
            <a:ext cx="8611344" cy="24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3"/>
              </a:lnSpc>
            </a:pPr>
            <a:r>
              <a:rPr lang="en-US" sz="1402" b="1" i="1">
                <a:solidFill>
                  <a:srgbClr val="333333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Note: </a:t>
            </a:r>
            <a:r>
              <a:rPr lang="en-US" sz="1402" i="1">
                <a:solidFill>
                  <a:srgbClr val="333333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A Club Coach has to serve minimum  six-months to receive club coach completion credit.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7688" y="5874677"/>
            <a:ext cx="10057954" cy="24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3"/>
              </a:lnSpc>
            </a:pPr>
            <a:r>
              <a:rPr lang="en-US" sz="1402" i="1" spc="1">
                <a:solidFill>
                  <a:srgbClr val="333333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Hence a coach should be appointed by December 31, 2026  in order to meet the requirement this program year.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711DA9-7668-F87F-76A4-1E9F3123F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AEF3D8-3D38-893B-603C-C35F351656E8}"/>
              </a:ext>
            </a:extLst>
          </p:cNvPr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5C12EAF-B49E-BD54-7721-8E21C1EB7FCE}"/>
              </a:ext>
            </a:extLst>
          </p:cNvPr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3364DFF-633E-E584-7FC5-B894EE634764}"/>
                </a:ext>
              </a:extLst>
            </p:cNvPr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1E5E827-4B3E-ADBE-42DB-D89F4D889011}"/>
              </a:ext>
            </a:extLst>
          </p:cNvPr>
          <p:cNvGrpSpPr/>
          <p:nvPr/>
        </p:nvGrpSpPr>
        <p:grpSpPr>
          <a:xfrm>
            <a:off x="276225" y="1533563"/>
            <a:ext cx="5638800" cy="4333751"/>
            <a:chOff x="0" y="0"/>
            <a:chExt cx="7518400" cy="577833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15C0CE7-31CA-8F1F-92D0-9BBE5C3B8849}"/>
                </a:ext>
              </a:extLst>
            </p:cNvPr>
            <p:cNvSpPr/>
            <p:nvPr/>
          </p:nvSpPr>
          <p:spPr>
            <a:xfrm>
              <a:off x="0" y="0"/>
              <a:ext cx="7518400" cy="5778373"/>
            </a:xfrm>
            <a:custGeom>
              <a:avLst/>
              <a:gdLst/>
              <a:ahLst/>
              <a:cxnLst/>
              <a:rect l="l" t="t" r="r" b="b"/>
              <a:pathLst>
                <a:path w="7518400" h="5778373">
                  <a:moveTo>
                    <a:pt x="0" y="0"/>
                  </a:moveTo>
                  <a:lnTo>
                    <a:pt x="7518400" y="0"/>
                  </a:lnTo>
                  <a:lnTo>
                    <a:pt x="7518400" y="5778373"/>
                  </a:lnTo>
                  <a:lnTo>
                    <a:pt x="0" y="5778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F7AC231-6272-EB82-64FD-7501B2D4DB19}"/>
              </a:ext>
            </a:extLst>
          </p:cNvPr>
          <p:cNvSpPr txBox="1"/>
          <p:nvPr/>
        </p:nvSpPr>
        <p:spPr>
          <a:xfrm>
            <a:off x="369570" y="268938"/>
            <a:ext cx="6002017" cy="613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Who is a Club Mentor?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028EC7C-3B26-BB0E-76D1-600C717F74BA}"/>
              </a:ext>
            </a:extLst>
          </p:cNvPr>
          <p:cNvSpPr txBox="1"/>
          <p:nvPr/>
        </p:nvSpPr>
        <p:spPr>
          <a:xfrm>
            <a:off x="7571003" y="1927441"/>
            <a:ext cx="92571" cy="47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EA9DF86-363C-FB17-5A5A-E0E70B8E0CB4}"/>
              </a:ext>
            </a:extLst>
          </p:cNvPr>
          <p:cNvSpPr txBox="1"/>
          <p:nvPr/>
        </p:nvSpPr>
        <p:spPr>
          <a:xfrm>
            <a:off x="6096000" y="1927441"/>
            <a:ext cx="5820413" cy="296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79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A mentor is someone who shares their expertise and knowledge with one or more people who have less experience.</a:t>
            </a:r>
          </a:p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79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A Club Mentor guides its growth after chartering.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4948E78-8057-E266-D4DA-0F46D5EC5182}"/>
              </a:ext>
            </a:extLst>
          </p:cNvPr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9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B8710-BEF1-37DC-9FAE-D2BFE2959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BDCF6-8D67-623F-2DDA-2337E17C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3" y="194798"/>
            <a:ext cx="9720073" cy="668231"/>
          </a:xfrm>
        </p:spPr>
        <p:txBody>
          <a:bodyPr>
            <a:normAutofit fontScale="90000"/>
          </a:bodyPr>
          <a:lstStyle/>
          <a:p>
            <a:pPr algn="l"/>
            <a:r>
              <a:rPr lang="en-IN" b="1" dirty="0">
                <a:latin typeface="+mn-lt"/>
              </a:rPr>
              <a:t>Role of a Club Mentor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0DC78-DEFF-77CA-3231-3EB706BBF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0A51-CBFF-4E42-BBD1-AA675A8BB379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6A573-92FE-94F7-35FF-DE868149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1762-BD24-41FB-9290-6FECD90807A5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B8CAF5-0FDC-69D5-D5A7-DA1FA7A60344}"/>
              </a:ext>
            </a:extLst>
          </p:cNvPr>
          <p:cNvSpPr txBox="1"/>
          <p:nvPr/>
        </p:nvSpPr>
        <p:spPr>
          <a:xfrm>
            <a:off x="74623" y="1064325"/>
            <a:ext cx="116276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fontAlgn="ctr">
              <a:buFont typeface="Wingdings" panose="05000000000000000000" pitchFamily="2" charset="2"/>
              <a:buChar char="Ø"/>
            </a:pPr>
            <a:r>
              <a:rPr lang="en-US" sz="2800" b="1" dirty="0"/>
              <a:t>Guidance</a:t>
            </a:r>
            <a:r>
              <a:rPr lang="en-US" sz="2800" dirty="0"/>
              <a:t>: Provides advice and support to the club's members after it is chartered. </a:t>
            </a:r>
          </a:p>
          <a:p>
            <a:pPr marL="457200" indent="-457200" algn="just" fontAlgn="ctr">
              <a:buFont typeface="Wingdings" panose="05000000000000000000" pitchFamily="2" charset="2"/>
              <a:buChar char="Ø"/>
            </a:pPr>
            <a:r>
              <a:rPr lang="en-US" sz="2800" b="1" dirty="0"/>
              <a:t>Training</a:t>
            </a:r>
            <a:r>
              <a:rPr lang="en-US" sz="2800" dirty="0"/>
              <a:t>: Helps members develop their communication and leadership skills as well as ensure they understand the intricacies of the Toastmasters program.</a:t>
            </a:r>
          </a:p>
          <a:p>
            <a:pPr marL="457200" indent="-457200" algn="just" fontAlgn="ctr">
              <a:buFont typeface="Wingdings" panose="05000000000000000000" pitchFamily="2" charset="2"/>
              <a:buChar char="Ø"/>
            </a:pPr>
            <a:r>
              <a:rPr lang="en-US" sz="2800" b="1" dirty="0"/>
              <a:t>Long-term Support</a:t>
            </a:r>
            <a:r>
              <a:rPr lang="en-US" sz="2800" dirty="0"/>
              <a:t>: Works with the club for a minimum of six months after the charter date. </a:t>
            </a:r>
          </a:p>
          <a:p>
            <a:pPr marL="457200" indent="-457200" algn="just" fontAlgn="ctr">
              <a:buFont typeface="Wingdings" panose="05000000000000000000" pitchFamily="2" charset="2"/>
              <a:buChar char="Ø"/>
            </a:pPr>
            <a:r>
              <a:rPr lang="en-US" sz="2800" b="1" dirty="0"/>
              <a:t>Club Success</a:t>
            </a:r>
            <a:r>
              <a:rPr lang="en-US" sz="2800" dirty="0"/>
              <a:t>: Mentors play a crucial role in the new club's success and development. 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/>
              <a:t>Credit</a:t>
            </a:r>
            <a:r>
              <a:rPr lang="en-US" sz="2800" dirty="0"/>
              <a:t>: Mentors can also receive credit towards their DTM award. 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b="1" dirty="0"/>
              <a:t>Optional Membership</a:t>
            </a:r>
            <a:r>
              <a:rPr lang="en-IN" sz="2800" dirty="0"/>
              <a:t>: Not required to join the club.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4934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635F6F-6738-4490-EAE4-0DFBB5040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93518F1-E1DF-F12D-E0F6-416D77CD41A5}"/>
              </a:ext>
            </a:extLst>
          </p:cNvPr>
          <p:cNvSpPr/>
          <p:nvPr/>
        </p:nvSpPr>
        <p:spPr>
          <a:xfrm>
            <a:off x="0" y="6210300"/>
            <a:ext cx="12192000" cy="647700"/>
          </a:xfrm>
          <a:custGeom>
            <a:avLst/>
            <a:gdLst/>
            <a:ahLst/>
            <a:cxnLst/>
            <a:rect l="l" t="t" r="r" b="b"/>
            <a:pathLst>
              <a:path w="12192000" h="647700">
                <a:moveTo>
                  <a:pt x="0" y="0"/>
                </a:moveTo>
                <a:lnTo>
                  <a:pt x="12192000" y="0"/>
                </a:lnTo>
                <a:lnTo>
                  <a:pt x="12192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23DA41E-A772-499B-BA11-0F7C27DADC2B}"/>
              </a:ext>
            </a:extLst>
          </p:cNvPr>
          <p:cNvGrpSpPr/>
          <p:nvPr/>
        </p:nvGrpSpPr>
        <p:grpSpPr>
          <a:xfrm>
            <a:off x="314325" y="6315075"/>
            <a:ext cx="1771650" cy="409575"/>
            <a:chOff x="0" y="0"/>
            <a:chExt cx="2362200" cy="5461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1627B1B-BD44-D324-9E04-81202FD79215}"/>
                </a:ext>
              </a:extLst>
            </p:cNvPr>
            <p:cNvSpPr/>
            <p:nvPr/>
          </p:nvSpPr>
          <p:spPr>
            <a:xfrm>
              <a:off x="0" y="0"/>
              <a:ext cx="2362200" cy="546100"/>
            </a:xfrm>
            <a:custGeom>
              <a:avLst/>
              <a:gdLst/>
              <a:ahLst/>
              <a:cxnLst/>
              <a:rect l="l" t="t" r="r" b="b"/>
              <a:pathLst>
                <a:path w="2362200" h="546100">
                  <a:moveTo>
                    <a:pt x="0" y="0"/>
                  </a:moveTo>
                  <a:lnTo>
                    <a:pt x="2362200" y="0"/>
                  </a:lnTo>
                  <a:lnTo>
                    <a:pt x="2362200" y="546100"/>
                  </a:lnTo>
                  <a:lnTo>
                    <a:pt x="0" y="54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789D543-8445-FA83-C8DF-53E0BB82CBB4}"/>
              </a:ext>
            </a:extLst>
          </p:cNvPr>
          <p:cNvGrpSpPr/>
          <p:nvPr/>
        </p:nvGrpSpPr>
        <p:grpSpPr>
          <a:xfrm>
            <a:off x="276225" y="1533563"/>
            <a:ext cx="5638800" cy="4333751"/>
            <a:chOff x="0" y="0"/>
            <a:chExt cx="7518400" cy="577833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C6633C8-F631-1C44-7EC0-03AE5E26D1B5}"/>
                </a:ext>
              </a:extLst>
            </p:cNvPr>
            <p:cNvSpPr/>
            <p:nvPr/>
          </p:nvSpPr>
          <p:spPr>
            <a:xfrm>
              <a:off x="0" y="0"/>
              <a:ext cx="7518400" cy="5778373"/>
            </a:xfrm>
            <a:custGeom>
              <a:avLst/>
              <a:gdLst/>
              <a:ahLst/>
              <a:cxnLst/>
              <a:rect l="l" t="t" r="r" b="b"/>
              <a:pathLst>
                <a:path w="7518400" h="5778373">
                  <a:moveTo>
                    <a:pt x="0" y="0"/>
                  </a:moveTo>
                  <a:lnTo>
                    <a:pt x="7518400" y="0"/>
                  </a:lnTo>
                  <a:lnTo>
                    <a:pt x="7518400" y="5778373"/>
                  </a:lnTo>
                  <a:lnTo>
                    <a:pt x="0" y="5778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E2606C7-EAFD-AD1D-B5CC-00C22057FB9E}"/>
              </a:ext>
            </a:extLst>
          </p:cNvPr>
          <p:cNvSpPr txBox="1"/>
          <p:nvPr/>
        </p:nvSpPr>
        <p:spPr>
          <a:xfrm>
            <a:off x="369570" y="268938"/>
            <a:ext cx="6002017" cy="613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</a:pPr>
            <a:r>
              <a:rPr lang="en-US" sz="3604" b="1" dirty="0">
                <a:solidFill>
                  <a:srgbClr val="3333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Who is a Club Sponsor?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9B18DD5-408B-5227-14B5-B829132AEE36}"/>
              </a:ext>
            </a:extLst>
          </p:cNvPr>
          <p:cNvSpPr txBox="1"/>
          <p:nvPr/>
        </p:nvSpPr>
        <p:spPr>
          <a:xfrm>
            <a:off x="7571003" y="1927441"/>
            <a:ext cx="92571" cy="47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D09567D-7F4F-5E8A-E91D-80B752FBD5DB}"/>
              </a:ext>
            </a:extLst>
          </p:cNvPr>
          <p:cNvSpPr txBox="1"/>
          <p:nvPr/>
        </p:nvSpPr>
        <p:spPr>
          <a:xfrm>
            <a:off x="6096000" y="1927441"/>
            <a:ext cx="5820413" cy="196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79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A Sponsor is a person who helps to establish a new club.</a:t>
            </a:r>
          </a:p>
          <a:p>
            <a:pPr marL="600203" lvl="1" indent="-300101" algn="l">
              <a:lnSpc>
                <a:spcPts val="3892"/>
              </a:lnSpc>
              <a:buFont typeface="Arial"/>
              <a:buChar char="•"/>
            </a:pPr>
            <a:r>
              <a:rPr lang="en-US" sz="2779" spc="11" dirty="0">
                <a:solidFill>
                  <a:srgbClr val="333333"/>
                </a:solidFill>
                <a:ea typeface="Montserrat"/>
                <a:cs typeface="Montserrat"/>
                <a:sym typeface="Montserrat"/>
              </a:rPr>
              <a:t>Helps with any and every pre-charter support required.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3B9E7F5B-2537-AD54-7468-72438AB8A08C}"/>
              </a:ext>
            </a:extLst>
          </p:cNvPr>
          <p:cNvSpPr/>
          <p:nvPr/>
        </p:nvSpPr>
        <p:spPr>
          <a:xfrm>
            <a:off x="414338" y="981142"/>
            <a:ext cx="711203" cy="28575"/>
          </a:xfrm>
          <a:custGeom>
            <a:avLst/>
            <a:gdLst/>
            <a:ahLst/>
            <a:cxnLst/>
            <a:rect l="l" t="t" r="r" b="b"/>
            <a:pathLst>
              <a:path w="711203" h="28575">
                <a:moveTo>
                  <a:pt x="0" y="0"/>
                </a:moveTo>
                <a:lnTo>
                  <a:pt x="711203" y="0"/>
                </a:lnTo>
                <a:lnTo>
                  <a:pt x="711203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66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799</Words>
  <Application>Microsoft Office PowerPoint</Application>
  <PresentationFormat>Widescreen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Montserrat</vt:lpstr>
      <vt:lpstr>Montserrat Bold</vt:lpstr>
      <vt:lpstr>Calibri</vt:lpstr>
      <vt:lpstr>Wingdings</vt:lpstr>
      <vt:lpstr>Montserrat Bold Italics</vt:lpstr>
      <vt:lpstr>Montserrat Italics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Role of a Club Mentor</vt:lpstr>
      <vt:lpstr>PowerPoint Presentation</vt:lpstr>
      <vt:lpstr>Role of a Club Sponsor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Club Coach PPT.pdf</dc:title>
  <cp:lastModifiedBy>Aayush Malik</cp:lastModifiedBy>
  <cp:revision>3</cp:revision>
  <dcterms:created xsi:type="dcterms:W3CDTF">2006-08-16T00:00:00Z</dcterms:created>
  <dcterms:modified xsi:type="dcterms:W3CDTF">2026-07-12T05:12:59Z</dcterms:modified>
  <dc:identifier>DAHO1EpS5AU</dc:identifier>
</cp:coreProperties>
</file>