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Montserrat Bold" charset="1" panose="00000800000000000000"/>
      <p:regular r:id="rId14"/>
    </p:embeddedFont>
    <p:embeddedFont>
      <p:font typeface="Montserrat" charset="1" panose="0000050000000000000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8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9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128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6551" y="-63427"/>
            <a:ext cx="18421093" cy="10413921"/>
          </a:xfrm>
          <a:custGeom>
            <a:avLst/>
            <a:gdLst/>
            <a:ahLst/>
            <a:cxnLst/>
            <a:rect r="r" b="b" t="t" l="l"/>
            <a:pathLst>
              <a:path h="10413921" w="18421093">
                <a:moveTo>
                  <a:pt x="0" y="0"/>
                </a:moveTo>
                <a:lnTo>
                  <a:pt x="18421093" y="0"/>
                </a:lnTo>
                <a:lnTo>
                  <a:pt x="18421093" y="10413921"/>
                </a:lnTo>
                <a:lnTo>
                  <a:pt x="0" y="104139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064578" y="2184102"/>
            <a:ext cx="4162425" cy="1209675"/>
          </a:xfrm>
          <a:custGeom>
            <a:avLst/>
            <a:gdLst/>
            <a:ahLst/>
            <a:cxnLst/>
            <a:rect r="r" b="b" t="t" l="l"/>
            <a:pathLst>
              <a:path h="1209675" w="4162425">
                <a:moveTo>
                  <a:pt x="0" y="0"/>
                </a:moveTo>
                <a:lnTo>
                  <a:pt x="4162425" y="0"/>
                </a:lnTo>
                <a:lnTo>
                  <a:pt x="4162425" y="1209675"/>
                </a:lnTo>
                <a:lnTo>
                  <a:pt x="0" y="12096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587797" y="1453867"/>
            <a:ext cx="1110396" cy="61903"/>
            <a:chOff x="0" y="0"/>
            <a:chExt cx="1110399" cy="619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10361" cy="61849"/>
            </a:xfrm>
            <a:custGeom>
              <a:avLst/>
              <a:gdLst/>
              <a:ahLst/>
              <a:cxnLst/>
              <a:rect r="r" b="b" t="t" l="l"/>
              <a:pathLst>
                <a:path h="61849" w="1110361">
                  <a:moveTo>
                    <a:pt x="0" y="61849"/>
                  </a:moveTo>
                  <a:lnTo>
                    <a:pt x="1110361" y="61849"/>
                  </a:lnTo>
                  <a:lnTo>
                    <a:pt x="11103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2128838" y="4110038"/>
            <a:ext cx="14030335" cy="19050"/>
            <a:chOff x="0" y="0"/>
            <a:chExt cx="14030338" cy="190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030325" cy="19050"/>
            </a:xfrm>
            <a:custGeom>
              <a:avLst/>
              <a:gdLst/>
              <a:ahLst/>
              <a:cxnLst/>
              <a:rect r="r" b="b" t="t" l="l"/>
              <a:pathLst>
                <a:path h="19050" w="14030325">
                  <a:moveTo>
                    <a:pt x="0" y="19050"/>
                  </a:moveTo>
                  <a:lnTo>
                    <a:pt x="14030325" y="19050"/>
                  </a:lnTo>
                  <a:lnTo>
                    <a:pt x="1403032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2128837" y="4699635"/>
            <a:ext cx="14275032" cy="895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60"/>
              </a:lnSpc>
            </a:pPr>
            <a:r>
              <a:rPr lang="en-US" b="true" sz="5257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MEMBERSHIP BUILDING CAMPAIGNS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390731" y="6261545"/>
            <a:ext cx="8038423" cy="1873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79"/>
              </a:lnSpc>
            </a:pPr>
            <a:r>
              <a:rPr lang="en-US" sz="406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</a:t>
            </a:r>
            <a:r>
              <a:rPr lang="en-US" sz="406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nversion Creates Growth, Retention Builds Lasting Success.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4" id="4" descr="Toastmasters International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59657" y="1288982"/>
            <a:ext cx="8096998" cy="98323"/>
          </a:xfrm>
          <a:custGeom>
            <a:avLst/>
            <a:gdLst/>
            <a:ahLst/>
            <a:cxnLst/>
            <a:rect r="r" b="b" t="t" l="l"/>
            <a:pathLst>
              <a:path h="98323" w="8096998">
                <a:moveTo>
                  <a:pt x="0" y="0"/>
                </a:moveTo>
                <a:lnTo>
                  <a:pt x="8096998" y="0"/>
                </a:lnTo>
                <a:lnTo>
                  <a:pt x="8096998" y="98323"/>
                </a:lnTo>
                <a:lnTo>
                  <a:pt x="0" y="98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031666" y="401506"/>
            <a:ext cx="14552980" cy="936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Guest Interaction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423726" y="9581651"/>
            <a:ext cx="6977470" cy="393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1423865" y="1892446"/>
            <a:ext cx="6489764" cy="6502109"/>
            <a:chOff x="0" y="0"/>
            <a:chExt cx="8653019" cy="8669479"/>
          </a:xfrm>
        </p:grpSpPr>
        <p:sp>
          <p:nvSpPr>
            <p:cNvPr name="Freeform 12" id="12" descr="061A1438.jpg"/>
            <p:cNvSpPr/>
            <p:nvPr/>
          </p:nvSpPr>
          <p:spPr>
            <a:xfrm flipH="false" flipV="false" rot="0">
              <a:off x="0" y="0"/>
              <a:ext cx="8653018" cy="8669528"/>
            </a:xfrm>
            <a:custGeom>
              <a:avLst/>
              <a:gdLst/>
              <a:ahLst/>
              <a:cxnLst/>
              <a:rect r="r" b="b" t="t" l="l"/>
              <a:pathLst>
                <a:path h="8669528" w="8653018">
                  <a:moveTo>
                    <a:pt x="0" y="0"/>
                  </a:moveTo>
                  <a:lnTo>
                    <a:pt x="8653018" y="0"/>
                  </a:lnTo>
                  <a:lnTo>
                    <a:pt x="8653018" y="8669528"/>
                  </a:lnTo>
                  <a:lnTo>
                    <a:pt x="0" y="8669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5142" t="0" r="-25142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470335" y="1880903"/>
            <a:ext cx="10953530" cy="4858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Turn ev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ery guest visit into an experience they'll want to come back for.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When guest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 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experience real value, becoming a membership is the natural next step.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4" id="4" descr="Toastmasters International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0335" y="1880903"/>
            <a:ext cx="11724856" cy="6496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Warmly Welcome Every Guest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Facilitate a Thoughtful 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Introduction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Enc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ourage Participation 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ecognize Guest Participation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Seek Const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ructive Feedback 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Encourage Meaningful 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Interactions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Capture Guest Information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Include Guests in the 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Group Photo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66677" y="378172"/>
            <a:ext cx="14552980" cy="1304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43"/>
              </a:lnSpc>
            </a:pPr>
            <a:r>
              <a:rPr lang="en-US" b="true" sz="5199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Best Practices When Hosting Guests </a:t>
            </a:r>
            <a:r>
              <a:rPr lang="en-US" b="true" sz="5199" strike="noStrike" u="none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(Online/Offline)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2515174" y="1682575"/>
            <a:ext cx="13255985" cy="160969"/>
          </a:xfrm>
          <a:custGeom>
            <a:avLst/>
            <a:gdLst/>
            <a:ahLst/>
            <a:cxnLst/>
            <a:rect r="r" b="b" t="t" l="l"/>
            <a:pathLst>
              <a:path h="160969" w="13255985">
                <a:moveTo>
                  <a:pt x="0" y="0"/>
                </a:moveTo>
                <a:lnTo>
                  <a:pt x="13255985" y="0"/>
                </a:lnTo>
                <a:lnTo>
                  <a:pt x="13255985" y="160969"/>
                </a:lnTo>
                <a:lnTo>
                  <a:pt x="0" y="1609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423726" y="9581651"/>
            <a:ext cx="6977470" cy="393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2237917" y="2393177"/>
            <a:ext cx="5870868" cy="5870868"/>
            <a:chOff x="0" y="0"/>
            <a:chExt cx="7225919" cy="722591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225919" cy="7225919"/>
            </a:xfrm>
            <a:custGeom>
              <a:avLst/>
              <a:gdLst/>
              <a:ahLst/>
              <a:cxnLst/>
              <a:rect r="r" b="b" t="t" l="l"/>
              <a:pathLst>
                <a:path h="7225919" w="7225919">
                  <a:moveTo>
                    <a:pt x="0" y="0"/>
                  </a:moveTo>
                  <a:lnTo>
                    <a:pt x="7225919" y="0"/>
                  </a:lnTo>
                  <a:lnTo>
                    <a:pt x="7225919" y="7225919"/>
                  </a:lnTo>
                  <a:lnTo>
                    <a:pt x="0" y="722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4" id="4" descr="Toastmasters International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0335" y="1872715"/>
            <a:ext cx="11675975" cy="4858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Know Your Guest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Personalize the Conversation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Share Your Journey 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Listen &amp; Respond with empathy and clarity.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Highlight Mutual 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Value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141690" y="757498"/>
            <a:ext cx="6004620" cy="666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3"/>
              </a:lnSpc>
            </a:pPr>
            <a:r>
              <a:rPr lang="en-US" b="true" sz="5199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Perfect Pitch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5011976" y="1508247"/>
            <a:ext cx="8096998" cy="98323"/>
          </a:xfrm>
          <a:custGeom>
            <a:avLst/>
            <a:gdLst/>
            <a:ahLst/>
            <a:cxnLst/>
            <a:rect r="r" b="b" t="t" l="l"/>
            <a:pathLst>
              <a:path h="98323" w="8096998">
                <a:moveTo>
                  <a:pt x="0" y="0"/>
                </a:moveTo>
                <a:lnTo>
                  <a:pt x="8096997" y="0"/>
                </a:lnTo>
                <a:lnTo>
                  <a:pt x="8096997" y="98322"/>
                </a:lnTo>
                <a:lnTo>
                  <a:pt x="0" y="98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423726" y="9581651"/>
            <a:ext cx="6977470" cy="393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1859444" y="2083985"/>
            <a:ext cx="5902129" cy="4647157"/>
            <a:chOff x="0" y="0"/>
            <a:chExt cx="7487017" cy="58950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87031" cy="5895086"/>
            </a:xfrm>
            <a:custGeom>
              <a:avLst/>
              <a:gdLst/>
              <a:ahLst/>
              <a:cxnLst/>
              <a:rect r="r" b="b" t="t" l="l"/>
              <a:pathLst>
                <a:path h="5895086" w="7487031">
                  <a:moveTo>
                    <a:pt x="0" y="0"/>
                  </a:moveTo>
                  <a:lnTo>
                    <a:pt x="7487031" y="0"/>
                  </a:lnTo>
                  <a:lnTo>
                    <a:pt x="7487031" y="5895086"/>
                  </a:lnTo>
                  <a:lnTo>
                    <a:pt x="0" y="5895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9358" t="0" r="-9358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4" id="4" descr="Toastmasters International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6960" y="2127137"/>
            <a:ext cx="11724856" cy="4858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Express Gratitude – Send a personalized thank-you note.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Invite Early – Share the next meeting invitation well in advance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Stay Top of Mind – Send a timely r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eminder before the meeting.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605902" y="757498"/>
            <a:ext cx="8591550" cy="666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3"/>
              </a:lnSpc>
            </a:pPr>
            <a:r>
              <a:rPr lang="en-US" b="true" sz="5199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Nurture the Rela</a:t>
            </a:r>
            <a:r>
              <a:rPr lang="en-US" b="true" sz="5199" strike="noStrike" u="none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tionship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287515" y="1608832"/>
            <a:ext cx="9360378" cy="113664"/>
          </a:xfrm>
          <a:custGeom>
            <a:avLst/>
            <a:gdLst/>
            <a:ahLst/>
            <a:cxnLst/>
            <a:rect r="r" b="b" t="t" l="l"/>
            <a:pathLst>
              <a:path h="113664" w="9360378">
                <a:moveTo>
                  <a:pt x="0" y="0"/>
                </a:moveTo>
                <a:lnTo>
                  <a:pt x="9360377" y="0"/>
                </a:lnTo>
                <a:lnTo>
                  <a:pt x="9360377" y="113664"/>
                </a:lnTo>
                <a:lnTo>
                  <a:pt x="0" y="1136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423726" y="9581651"/>
            <a:ext cx="6977470" cy="393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1861816" y="2289062"/>
            <a:ext cx="6054709" cy="5297871"/>
            <a:chOff x="0" y="0"/>
            <a:chExt cx="8471919" cy="74129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471916" cy="7412990"/>
            </a:xfrm>
            <a:custGeom>
              <a:avLst/>
              <a:gdLst/>
              <a:ahLst/>
              <a:cxnLst/>
              <a:rect r="r" b="b" t="t" l="l"/>
              <a:pathLst>
                <a:path h="7412990" w="8471916">
                  <a:moveTo>
                    <a:pt x="0" y="0"/>
                  </a:moveTo>
                  <a:lnTo>
                    <a:pt x="8471916" y="0"/>
                  </a:lnTo>
                  <a:lnTo>
                    <a:pt x="8471916" y="7412990"/>
                  </a:lnTo>
                  <a:lnTo>
                    <a:pt x="0" y="7412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4" id="4" descr="Toastmasters International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70335" y="1828123"/>
            <a:ext cx="9754985" cy="7315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Participation in meetings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Track of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 Attendance 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Ackn</a:t>
            </a: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owledgement of their achievements 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Informal Gathering with the members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Adding Values by Proper Evaluation &amp; Mentoring </a:t>
            </a:r>
          </a:p>
          <a:p>
            <a:pPr algn="l" marL="863433" indent="-431716" lvl="1">
              <a:lnSpc>
                <a:spcPts val="6518"/>
              </a:lnSpc>
              <a:buFont typeface="Arial"/>
              <a:buChar char="•"/>
            </a:pPr>
            <a:r>
              <a:rPr lang="en-US" sz="39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Special Initiatives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87388" y="757498"/>
            <a:ext cx="10311557" cy="666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3"/>
              </a:lnSpc>
            </a:pPr>
            <a:r>
              <a:rPr lang="en-US" b="true" sz="5199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Strategies to Retain Members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3830448" y="1586742"/>
            <a:ext cx="10636592" cy="129161"/>
          </a:xfrm>
          <a:custGeom>
            <a:avLst/>
            <a:gdLst/>
            <a:ahLst/>
            <a:cxnLst/>
            <a:rect r="r" b="b" t="t" l="l"/>
            <a:pathLst>
              <a:path h="129161" w="10636592">
                <a:moveTo>
                  <a:pt x="0" y="0"/>
                </a:moveTo>
                <a:lnTo>
                  <a:pt x="10636592" y="0"/>
                </a:lnTo>
                <a:lnTo>
                  <a:pt x="10636592" y="129161"/>
                </a:lnTo>
                <a:lnTo>
                  <a:pt x="0" y="1291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423726" y="9581651"/>
            <a:ext cx="6977470" cy="393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9144000" y="2475775"/>
            <a:ext cx="8346520" cy="5335450"/>
            <a:chOff x="0" y="0"/>
            <a:chExt cx="10058400" cy="642975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058400" cy="6429756"/>
            </a:xfrm>
            <a:custGeom>
              <a:avLst/>
              <a:gdLst/>
              <a:ahLst/>
              <a:cxnLst/>
              <a:rect r="r" b="b" t="t" l="l"/>
              <a:pathLst>
                <a:path h="6429756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6429756"/>
                  </a:lnTo>
                  <a:lnTo>
                    <a:pt x="0" y="64297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4" id="4" descr="Toastmasters International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035836" y="2490958"/>
            <a:ext cx="14548211" cy="4603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89"/>
              </a:lnSpc>
            </a:pPr>
            <a:r>
              <a:rPr lang="en-US" sz="56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Not every guest</a:t>
            </a:r>
            <a:r>
              <a:rPr lang="en-US" sz="5699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 will become a member, and not every member will stay, but every interaction is an opportunity to create a lasting impact.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389229" y="627648"/>
            <a:ext cx="5085457" cy="666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3"/>
              </a:lnSpc>
            </a:pPr>
            <a:r>
              <a:rPr lang="en-US" b="true" sz="5199">
                <a:solidFill>
                  <a:srgbClr val="7724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Ultimate Truth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4883459" y="1402076"/>
            <a:ext cx="8096998" cy="98323"/>
          </a:xfrm>
          <a:custGeom>
            <a:avLst/>
            <a:gdLst/>
            <a:ahLst/>
            <a:cxnLst/>
            <a:rect r="r" b="b" t="t" l="l"/>
            <a:pathLst>
              <a:path h="98323" w="8096998">
                <a:moveTo>
                  <a:pt x="0" y="0"/>
                </a:moveTo>
                <a:lnTo>
                  <a:pt x="8096998" y="0"/>
                </a:lnTo>
                <a:lnTo>
                  <a:pt x="8096998" y="98323"/>
                </a:lnTo>
                <a:lnTo>
                  <a:pt x="0" y="98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2423726" y="9581651"/>
            <a:ext cx="6977470" cy="393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2"/>
              </a:lnSpc>
              <a:spcBef>
                <a:spcPct val="0"/>
              </a:spcBef>
            </a:pPr>
            <a:r>
              <a:rPr lang="en-US" sz="2615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CGD TEAM (2026-27)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9319393"/>
            <a:ext cx="18286333" cy="967607"/>
            <a:chOff x="0" y="0"/>
            <a:chExt cx="18286336" cy="96761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6349" cy="967613"/>
            </a:xfrm>
            <a:custGeom>
              <a:avLst/>
              <a:gdLst/>
              <a:ahLst/>
              <a:cxnLst/>
              <a:rect r="r" b="b" t="t" l="l"/>
              <a:pathLst>
                <a:path h="967613" w="18286349">
                  <a:moveTo>
                    <a:pt x="0" y="0"/>
                  </a:moveTo>
                  <a:lnTo>
                    <a:pt x="18286349" y="0"/>
                  </a:lnTo>
                  <a:lnTo>
                    <a:pt x="18286349" y="967613"/>
                  </a:lnTo>
                  <a:lnTo>
                    <a:pt x="0" y="967613"/>
                  </a:lnTo>
                  <a:close/>
                </a:path>
              </a:pathLst>
            </a:custGeom>
            <a:solidFill>
              <a:srgbClr val="004165"/>
            </a:solidFill>
          </p:spPr>
        </p:sp>
      </p:grpSp>
      <p:sp>
        <p:nvSpPr>
          <p:cNvPr name="Freeform 4" id="4" descr="Toastmasters International"/>
          <p:cNvSpPr/>
          <p:nvPr/>
        </p:nvSpPr>
        <p:spPr>
          <a:xfrm flipH="false" flipV="false" rot="0">
            <a:off x="470335" y="9474937"/>
            <a:ext cx="2660809" cy="607276"/>
          </a:xfrm>
          <a:custGeom>
            <a:avLst/>
            <a:gdLst/>
            <a:ahLst/>
            <a:cxnLst/>
            <a:rect r="r" b="b" t="t" l="l"/>
            <a:pathLst>
              <a:path h="607276" w="2660809">
                <a:moveTo>
                  <a:pt x="0" y="0"/>
                </a:moveTo>
                <a:lnTo>
                  <a:pt x="2660809" y="0"/>
                </a:lnTo>
                <a:lnTo>
                  <a:pt x="2660809" y="607275"/>
                </a:lnTo>
                <a:lnTo>
                  <a:pt x="0" y="6072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0" t="0" r="-67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909031" y="3370326"/>
            <a:ext cx="10679039" cy="1118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77"/>
              </a:lnSpc>
            </a:pPr>
            <a:r>
              <a:rPr lang="en-US" sz="13154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438664" y="5445623"/>
            <a:ext cx="135865" cy="1114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63"/>
              </a:lnSpc>
            </a:pP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57192" y="5940923"/>
            <a:ext cx="6500774" cy="619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79"/>
              </a:lnSpc>
            </a:pP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Asankhya</a:t>
            </a:r>
            <a:r>
              <a:rPr lang="en-US" sz="4065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Vishwa</a:t>
            </a:r>
            <a:r>
              <a:rPr lang="en-US" sz="4065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Mohan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389940" y="6573545"/>
            <a:ext cx="7658157" cy="1252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79"/>
              </a:lnSpc>
            </a:pPr>
            <a:r>
              <a:rPr lang="en-US" sz="4065">
                <a:solidFill>
                  <a:srgbClr val="004165"/>
                </a:solidFill>
                <a:latin typeface="Montserrat"/>
                <a:ea typeface="Montserrat"/>
                <a:cs typeface="Montserrat"/>
                <a:sym typeface="Montserrat"/>
              </a:rPr>
              <a:t>+91-87072 88742 mohanasankhya@gmail.com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DAHO0DEXkK0</dc:identifier>
  <dcterms:modified xsi:type="dcterms:W3CDTF">2011-08-01T06:04:30Z</dcterms:modified>
  <cp:revision>1</cp:revision>
  <dc:title>DAM DEC4 reference</dc:title>
</cp:coreProperties>
</file>