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 name="Shape 112"/>
          <p:cNvSpPr>
            <a:spLocks noGrp="1" noRot="1" noChangeAspect="1"/>
          </p:cNvSpPr>
          <p:nvPr>
            <p:ph type="sldImg"/>
          </p:nvPr>
        </p:nvSpPr>
        <p:spPr>
          <a:xfrm>
            <a:off x="1143000" y="685800"/>
            <a:ext cx="4572000" cy="3429000"/>
          </a:xfrm>
          <a:prstGeom prst="rect">
            <a:avLst/>
          </a:prstGeom>
        </p:spPr>
        <p:txBody>
          <a:bodyPr/>
          <a:lstStyle/>
          <a:p>
            <a:endParaRPr/>
          </a:p>
        </p:txBody>
      </p:sp>
      <p:sp>
        <p:nvSpPr>
          <p:cNvPr id="113" name="Shape 1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95" name="Title Text"/>
          <p:cNvSpPr txBox="1">
            <a:spLocks noGrp="1"/>
          </p:cNvSpPr>
          <p:nvPr>
            <p:ph type="title"/>
          </p:nvPr>
        </p:nvSpPr>
        <p:spPr>
          <a:prstGeom prst="rect">
            <a:avLst/>
          </a:prstGeom>
        </p:spPr>
        <p:txBody>
          <a:bodyPr/>
          <a:lstStyle/>
          <a:p>
            <a:r>
              <a:t>Title Text</a:t>
            </a:r>
          </a:p>
        </p:txBody>
      </p:sp>
      <p:sp>
        <p:nvSpPr>
          <p:cNvPr id="96" name="Body Level One…"/>
          <p:cNvSpPr txBox="1">
            <a:spLocks noGrp="1"/>
          </p:cNvSpPr>
          <p:nvPr>
            <p:ph type="body" idx="1"/>
          </p:nvPr>
        </p:nvSpPr>
        <p:spPr>
          <a:xfrm rot="5400000">
            <a:off x="2309017" y="-251618"/>
            <a:ext cx="4525966" cy="8229601"/>
          </a:xfrm>
          <a:prstGeom prst="rect">
            <a:avLst/>
          </a:prstGeom>
        </p:spPr>
        <p:txBody>
          <a:bodyPr/>
          <a:lstStyle>
            <a:lvl1pPr>
              <a:spcBef>
                <a:spcPts val="300"/>
              </a:spcBef>
            </a:lvl1pPr>
            <a:lvl2pPr>
              <a:spcBef>
                <a:spcPts val="300"/>
              </a:spcBef>
            </a:lvl2pPr>
            <a:lvl3pPr>
              <a:spcBef>
                <a:spcPts val="300"/>
              </a:spcBef>
            </a:lvl3pPr>
            <a:lvl4pPr>
              <a:spcBef>
                <a:spcPts val="300"/>
              </a:spcBef>
            </a:lvl4pPr>
            <a:lvl5pPr>
              <a:spcBef>
                <a:spcPts val="300"/>
              </a:spcBef>
            </a:lvl5pPr>
          </a:lstStyle>
          <a:p>
            <a:r>
              <a:t>Body Level One</a:t>
            </a:r>
          </a:p>
          <a:p>
            <a:pPr lvl="1"/>
            <a:r>
              <a:t>Body Level Two</a:t>
            </a:r>
          </a:p>
          <a:p>
            <a:pPr lvl="2"/>
            <a:r>
              <a:t>Body Level Three</a:t>
            </a:r>
          </a:p>
          <a:p>
            <a:pPr lvl="3"/>
            <a:r>
              <a:t>Body Level Four</a:t>
            </a:r>
          </a:p>
          <a:p>
            <a:pPr lvl="4"/>
            <a:r>
              <a:t>Body Level Five</a:t>
            </a:r>
          </a:p>
        </p:txBody>
      </p:sp>
      <p:sp>
        <p:nvSpPr>
          <p:cNvPr id="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104" name="Title Text"/>
          <p:cNvSpPr txBox="1">
            <a:spLocks noGrp="1"/>
          </p:cNvSpPr>
          <p:nvPr>
            <p:ph type="title"/>
          </p:nvPr>
        </p:nvSpPr>
        <p:spPr>
          <a:xfrm rot="5400000">
            <a:off x="4732337" y="2171700"/>
            <a:ext cx="5851527" cy="2057401"/>
          </a:xfrm>
          <a:prstGeom prst="rect">
            <a:avLst/>
          </a:prstGeom>
        </p:spPr>
        <p:txBody>
          <a:bodyPr/>
          <a:lstStyle/>
          <a:p>
            <a:r>
              <a:t>Title Text</a:t>
            </a:r>
          </a:p>
        </p:txBody>
      </p:sp>
      <p:sp>
        <p:nvSpPr>
          <p:cNvPr id="105" name="Body Level One…"/>
          <p:cNvSpPr txBox="1">
            <a:spLocks noGrp="1"/>
          </p:cNvSpPr>
          <p:nvPr>
            <p:ph type="body" idx="1"/>
          </p:nvPr>
        </p:nvSpPr>
        <p:spPr>
          <a:xfrm rot="5400000">
            <a:off x="541337" y="190500"/>
            <a:ext cx="5851527" cy="6019800"/>
          </a:xfrm>
          <a:prstGeom prst="rect">
            <a:avLst/>
          </a:prstGeom>
        </p:spPr>
        <p:txBody>
          <a:bodyPr/>
          <a:lstStyle>
            <a:lvl1pPr>
              <a:spcBef>
                <a:spcPts val="300"/>
              </a:spcBef>
            </a:lvl1pPr>
            <a:lvl2pPr>
              <a:spcBef>
                <a:spcPts val="300"/>
              </a:spcBef>
            </a:lvl2pPr>
            <a:lvl3pPr>
              <a:spcBef>
                <a:spcPts val="300"/>
              </a:spcBef>
            </a:lvl3pPr>
            <a:lvl4pPr>
              <a:spcBef>
                <a:spcPts val="300"/>
              </a:spcBef>
            </a:lvl4pPr>
            <a:lvl5pPr>
              <a:spcBef>
                <a:spcPts val="300"/>
              </a:spcBef>
            </a:lvl5pPr>
          </a:lstStyle>
          <a:p>
            <a:r>
              <a:t>Body Level One</a:t>
            </a:r>
          </a:p>
          <a:p>
            <a:pPr lvl="1"/>
            <a:r>
              <a:t>Body Level Two</a:t>
            </a:r>
          </a:p>
          <a:p>
            <a:pPr lvl="2"/>
            <a:r>
              <a:t>Body Level Three</a:t>
            </a:r>
          </a:p>
          <a:p>
            <a:pPr lvl="3"/>
            <a:r>
              <a:t>Body Level Four</a:t>
            </a:r>
          </a:p>
          <a:p>
            <a:pPr lvl="4"/>
            <a:r>
              <a:t>Body Level Five</a:t>
            </a:r>
          </a:p>
        </p:txBody>
      </p:sp>
      <p:sp>
        <p:nvSpPr>
          <p:cNvPr id="1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8" name="Title Text"/>
          <p:cNvSpPr txBox="1">
            <a:spLocks noGrp="1"/>
          </p:cNvSpPr>
          <p:nvPr>
            <p:ph type="title"/>
          </p:nvPr>
        </p:nvSpPr>
        <p:spPr>
          <a:xfrm>
            <a:off x="685800" y="2130425"/>
            <a:ext cx="7772400" cy="1470025"/>
          </a:xfrm>
          <a:prstGeom prst="rect">
            <a:avLst/>
          </a:prstGeom>
        </p:spPr>
        <p:txBody>
          <a:bodyPr/>
          <a:lstStyle/>
          <a:p>
            <a:r>
              <a:t>Title Text</a:t>
            </a:r>
          </a:p>
        </p:txBody>
      </p:sp>
      <p:sp>
        <p:nvSpPr>
          <p:cNvPr id="19" name="Body Level One…"/>
          <p:cNvSpPr txBox="1">
            <a:spLocks noGrp="1"/>
          </p:cNvSpPr>
          <p:nvPr>
            <p:ph type="body" sz="quarter" idx="1"/>
          </p:nvPr>
        </p:nvSpPr>
        <p:spPr>
          <a:xfrm>
            <a:off x="1371600" y="3886200"/>
            <a:ext cx="6400800" cy="1752600"/>
          </a:xfrm>
          <a:prstGeom prst="rect">
            <a:avLst/>
          </a:prstGeom>
        </p:spPr>
        <p:txBody>
          <a:bodyPr/>
          <a:lstStyle>
            <a:lvl1pPr marL="228600" indent="0" algn="ctr">
              <a:buClrTx/>
              <a:buSzTx/>
              <a:buFontTx/>
              <a:buNone/>
              <a:defRPr>
                <a:solidFill>
                  <a:srgbClr val="888888"/>
                </a:solidFill>
              </a:defRPr>
            </a:lvl1pPr>
            <a:lvl2pPr marL="228600" indent="457200" algn="ctr">
              <a:buClrTx/>
              <a:buSzTx/>
              <a:buFontTx/>
              <a:buNone/>
              <a:defRPr>
                <a:solidFill>
                  <a:srgbClr val="888888"/>
                </a:solidFill>
              </a:defRPr>
            </a:lvl2pPr>
            <a:lvl3pPr marL="228600" indent="914400" algn="ctr">
              <a:buClrTx/>
              <a:buSzTx/>
              <a:buFontTx/>
              <a:buNone/>
              <a:defRPr>
                <a:solidFill>
                  <a:srgbClr val="888888"/>
                </a:solidFill>
              </a:defRPr>
            </a:lvl3pPr>
            <a:lvl4pPr marL="228600" indent="1371600" algn="ctr">
              <a:buClrTx/>
              <a:buSzTx/>
              <a:buFontTx/>
              <a:buNone/>
              <a:defRPr>
                <a:solidFill>
                  <a:srgbClr val="888888"/>
                </a:solidFill>
              </a:defRPr>
            </a:lvl4pPr>
            <a:lvl5pPr marL="228600" indent="1828800" algn="ctr">
              <a:buClrTx/>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OBJECT">
    <p:spTree>
      <p:nvGrpSpPr>
        <p:cNvPr id="1" name=""/>
        <p:cNvGrpSpPr/>
        <p:nvPr/>
      </p:nvGrpSpPr>
      <p:grpSpPr>
        <a:xfrm>
          <a:off x="0" y="0"/>
          <a:ext cx="0" cy="0"/>
          <a:chOff x="0" y="0"/>
          <a:chExt cx="0" cy="0"/>
        </a:xfrm>
      </p:grpSpPr>
      <p:sp>
        <p:nvSpPr>
          <p:cNvPr id="27" name="Title Text"/>
          <p:cNvSpPr txBox="1">
            <a:spLocks noGrp="1"/>
          </p:cNvSpPr>
          <p:nvPr>
            <p:ph type="title"/>
          </p:nvPr>
        </p:nvSpPr>
        <p:spPr>
          <a:prstGeom prst="rect">
            <a:avLst/>
          </a:prstGeom>
        </p:spPr>
        <p:txBody>
          <a:bodyPr/>
          <a:lstStyle/>
          <a:p>
            <a:r>
              <a:t>Title Text</a:t>
            </a:r>
          </a:p>
        </p:txBody>
      </p:sp>
      <p:sp>
        <p:nvSpPr>
          <p:cNvPr id="28" name="Body Level One…"/>
          <p:cNvSpPr txBox="1">
            <a:spLocks noGrp="1"/>
          </p:cNvSpPr>
          <p:nvPr>
            <p:ph type="body" idx="1"/>
          </p:nvPr>
        </p:nvSpPr>
        <p:spPr>
          <a:xfrm>
            <a:off x="457200" y="1600200"/>
            <a:ext cx="8229600" cy="4525963"/>
          </a:xfrm>
          <a:prstGeom prst="rect">
            <a:avLst/>
          </a:prstGeom>
        </p:spPr>
        <p:txBody>
          <a:bodyPr/>
          <a:lstStyle>
            <a:lvl1pPr>
              <a:spcBef>
                <a:spcPts val="300"/>
              </a:spcBef>
            </a:lvl1pPr>
            <a:lvl2pPr>
              <a:spcBef>
                <a:spcPts val="300"/>
              </a:spcBef>
            </a:lvl2pPr>
            <a:lvl3pPr>
              <a:spcBef>
                <a:spcPts val="300"/>
              </a:spcBef>
            </a:lvl3pPr>
            <a:lvl4pPr>
              <a:spcBef>
                <a:spcPts val="300"/>
              </a:spcBef>
            </a:lvl4pPr>
            <a:lvl5pPr>
              <a:spcBef>
                <a:spcPts val="300"/>
              </a:spcBef>
            </a:lvl5pPr>
          </a:lstStyle>
          <a:p>
            <a:r>
              <a:t>Body Level One</a:t>
            </a:r>
          </a:p>
          <a:p>
            <a:pPr lvl="1"/>
            <a:r>
              <a:t>Body Level Two</a:t>
            </a:r>
          </a:p>
          <a:p>
            <a:pPr lvl="2"/>
            <a:r>
              <a:t>Body Level Three</a:t>
            </a:r>
          </a:p>
          <a:p>
            <a:pPr lvl="3"/>
            <a:r>
              <a:t>Body Level Four</a:t>
            </a:r>
          </a:p>
          <a:p>
            <a:pPr lvl="4"/>
            <a:r>
              <a:t>Body Level Five</a:t>
            </a:r>
          </a:p>
        </p:txBody>
      </p:sp>
      <p:sp>
        <p:nvSpPr>
          <p:cNvPr id="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36" name="Title Text"/>
          <p:cNvSpPr txBox="1">
            <a:spLocks noGrp="1"/>
          </p:cNvSpPr>
          <p:nvPr>
            <p:ph type="title"/>
          </p:nvPr>
        </p:nvSpPr>
        <p:spPr>
          <a:xfrm>
            <a:off x="722312" y="4406900"/>
            <a:ext cx="7772401" cy="1362075"/>
          </a:xfrm>
          <a:prstGeom prst="rect">
            <a:avLst/>
          </a:prstGeom>
        </p:spPr>
        <p:txBody>
          <a:bodyPr anchor="t"/>
          <a:lstStyle>
            <a:lvl1pPr algn="l">
              <a:defRPr sz="4000" b="1"/>
            </a:lvl1pPr>
          </a:lstStyle>
          <a:p>
            <a:r>
              <a:t>Title Text</a:t>
            </a:r>
          </a:p>
        </p:txBody>
      </p:sp>
      <p:sp>
        <p:nvSpPr>
          <p:cNvPr id="37" name="Body Level One…"/>
          <p:cNvSpPr txBox="1">
            <a:spLocks noGrp="1"/>
          </p:cNvSpPr>
          <p:nvPr>
            <p:ph type="body" sz="quarter" idx="1"/>
          </p:nvPr>
        </p:nvSpPr>
        <p:spPr>
          <a:xfrm>
            <a:off x="722312" y="2906713"/>
            <a:ext cx="7772401" cy="1500189"/>
          </a:xfrm>
          <a:prstGeom prst="rect">
            <a:avLst/>
          </a:prstGeom>
        </p:spPr>
        <p:txBody>
          <a:bodyPr anchor="b"/>
          <a:lstStyle>
            <a:lvl1pPr marL="228600" indent="0">
              <a:spcBef>
                <a:spcPts val="400"/>
              </a:spcBef>
              <a:buClrTx/>
              <a:buSzTx/>
              <a:buFontTx/>
              <a:buNone/>
              <a:defRPr sz="2000">
                <a:solidFill>
                  <a:srgbClr val="888888"/>
                </a:solidFill>
              </a:defRPr>
            </a:lvl1pPr>
            <a:lvl2pPr marL="228600" indent="457200">
              <a:spcBef>
                <a:spcPts val="400"/>
              </a:spcBef>
              <a:buClrTx/>
              <a:buSzTx/>
              <a:buFontTx/>
              <a:buNone/>
              <a:defRPr sz="2000">
                <a:solidFill>
                  <a:srgbClr val="888888"/>
                </a:solidFill>
              </a:defRPr>
            </a:lvl2pPr>
            <a:lvl3pPr marL="228600" indent="914400">
              <a:spcBef>
                <a:spcPts val="400"/>
              </a:spcBef>
              <a:buClrTx/>
              <a:buSzTx/>
              <a:buFontTx/>
              <a:buNone/>
              <a:defRPr sz="2000">
                <a:solidFill>
                  <a:srgbClr val="888888"/>
                </a:solidFill>
              </a:defRPr>
            </a:lvl3pPr>
            <a:lvl4pPr marL="228600" indent="1371600">
              <a:spcBef>
                <a:spcPts val="400"/>
              </a:spcBef>
              <a:buClrTx/>
              <a:buSzTx/>
              <a:buFontTx/>
              <a:buNone/>
              <a:defRPr sz="2000">
                <a:solidFill>
                  <a:srgbClr val="888888"/>
                </a:solidFill>
              </a:defRPr>
            </a:lvl4pPr>
            <a:lvl5pPr marL="228600" indent="1828800">
              <a:spcBef>
                <a:spcPts val="400"/>
              </a:spcBef>
              <a:buClrTx/>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45" name="Title Text"/>
          <p:cNvSpPr txBox="1">
            <a:spLocks noGrp="1"/>
          </p:cNvSpPr>
          <p:nvPr>
            <p:ph type="title"/>
          </p:nvPr>
        </p:nvSpPr>
        <p:spPr>
          <a:prstGeom prst="rect">
            <a:avLst/>
          </a:prstGeom>
        </p:spPr>
        <p:txBody>
          <a:bodyPr/>
          <a:lstStyle/>
          <a:p>
            <a:r>
              <a:t>Title Text</a:t>
            </a:r>
          </a:p>
        </p:txBody>
      </p:sp>
      <p:sp>
        <p:nvSpPr>
          <p:cNvPr id="46" name="Body Level One…"/>
          <p:cNvSpPr txBox="1">
            <a:spLocks noGrp="1"/>
          </p:cNvSpPr>
          <p:nvPr>
            <p:ph type="body" sz="half" idx="1"/>
          </p:nvPr>
        </p:nvSpPr>
        <p:spPr>
          <a:xfrm>
            <a:off x="457200" y="1600200"/>
            <a:ext cx="4038600" cy="4525963"/>
          </a:xfrm>
          <a:prstGeom prst="rect">
            <a:avLst/>
          </a:prstGeom>
        </p:spPr>
        <p:txBody>
          <a:bodyPr/>
          <a:lstStyle>
            <a:lvl1pPr indent="-406400">
              <a:spcBef>
                <a:spcPts val="500"/>
              </a:spcBef>
              <a:buSzPts val="2800"/>
              <a:defRPr sz="2800"/>
            </a:lvl1pPr>
            <a:lvl2pPr indent="-406400">
              <a:spcBef>
                <a:spcPts val="500"/>
              </a:spcBef>
              <a:buSzPts val="2800"/>
              <a:defRPr sz="2800"/>
            </a:lvl2pPr>
            <a:lvl3pPr indent="-406400">
              <a:spcBef>
                <a:spcPts val="500"/>
              </a:spcBef>
              <a:buSzPts val="2800"/>
              <a:defRPr sz="2800"/>
            </a:lvl3pPr>
            <a:lvl4pPr indent="-406400">
              <a:spcBef>
                <a:spcPts val="500"/>
              </a:spcBef>
              <a:buSzPts val="2800"/>
              <a:defRPr sz="2800"/>
            </a:lvl4pPr>
            <a:lvl5pPr indent="-406400">
              <a:spcBef>
                <a:spcPts val="500"/>
              </a:spcBef>
              <a:buSzPts val="2800"/>
              <a:defRPr sz="2800"/>
            </a:lvl5pPr>
          </a:lstStyle>
          <a:p>
            <a:r>
              <a:t>Body Level One</a:t>
            </a:r>
          </a:p>
          <a:p>
            <a:pPr lvl="1"/>
            <a:r>
              <a:t>Body Level Two</a:t>
            </a:r>
          </a:p>
          <a:p>
            <a:pPr lvl="2"/>
            <a:r>
              <a:t>Body Level Three</a:t>
            </a:r>
          </a:p>
          <a:p>
            <a:pPr lvl="3"/>
            <a:r>
              <a:t>Body Level Four</a:t>
            </a:r>
          </a:p>
          <a:p>
            <a:pPr lvl="4"/>
            <a:r>
              <a:t>Body Level Five</a:t>
            </a:r>
          </a:p>
        </p:txBody>
      </p:sp>
      <p:sp>
        <p:nvSpPr>
          <p:cNvPr id="47" name="Google Shape;26;p6"/>
          <p:cNvSpPr txBox="1">
            <a:spLocks noGrp="1"/>
          </p:cNvSpPr>
          <p:nvPr>
            <p:ph type="body" sz="half" idx="21"/>
          </p:nvPr>
        </p:nvSpPr>
        <p:spPr>
          <a:xfrm>
            <a:off x="4648200" y="1600200"/>
            <a:ext cx="4038600" cy="4525963"/>
          </a:xfrm>
          <a:prstGeom prst="rect">
            <a:avLst/>
          </a:prstGeom>
        </p:spPr>
        <p:txBody>
          <a:bodyPr/>
          <a:lstStyle/>
          <a:p>
            <a:endParaRPr/>
          </a:p>
        </p:txBody>
      </p:sp>
      <p:sp>
        <p:nvSpPr>
          <p:cNvPr id="4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55" name="Title Text"/>
          <p:cNvSpPr txBox="1">
            <a:spLocks noGrp="1"/>
          </p:cNvSpPr>
          <p:nvPr>
            <p:ph type="title"/>
          </p:nvPr>
        </p:nvSpPr>
        <p:spPr>
          <a:prstGeom prst="rect">
            <a:avLst/>
          </a:prstGeom>
        </p:spPr>
        <p:txBody>
          <a:bodyPr/>
          <a:lstStyle/>
          <a:p>
            <a:r>
              <a:t>Title Text</a:t>
            </a:r>
          </a:p>
        </p:txBody>
      </p:sp>
      <p:sp>
        <p:nvSpPr>
          <p:cNvPr id="56" name="Body Level One…"/>
          <p:cNvSpPr txBox="1">
            <a:spLocks noGrp="1"/>
          </p:cNvSpPr>
          <p:nvPr>
            <p:ph type="body" sz="quarter" idx="1"/>
          </p:nvPr>
        </p:nvSpPr>
        <p:spPr>
          <a:xfrm>
            <a:off x="457200" y="1535112"/>
            <a:ext cx="4040188" cy="639763"/>
          </a:xfrm>
          <a:prstGeom prst="rect">
            <a:avLst/>
          </a:prstGeom>
        </p:spPr>
        <p:txBody>
          <a:bodyPr anchor="b"/>
          <a:lstStyle>
            <a:lvl1pPr marL="228600" indent="0">
              <a:spcBef>
                <a:spcPts val="400"/>
              </a:spcBef>
              <a:buClrTx/>
              <a:buSzTx/>
              <a:buFontTx/>
              <a:buNone/>
              <a:defRPr sz="2400" b="1"/>
            </a:lvl1pPr>
            <a:lvl2pPr marL="228600" indent="457200">
              <a:spcBef>
                <a:spcPts val="400"/>
              </a:spcBef>
              <a:buClrTx/>
              <a:buSzTx/>
              <a:buFontTx/>
              <a:buNone/>
              <a:defRPr sz="2400" b="1"/>
            </a:lvl2pPr>
            <a:lvl3pPr marL="228600" indent="914400">
              <a:spcBef>
                <a:spcPts val="400"/>
              </a:spcBef>
              <a:buClrTx/>
              <a:buSzTx/>
              <a:buFontTx/>
              <a:buNone/>
              <a:defRPr sz="2400" b="1"/>
            </a:lvl3pPr>
            <a:lvl4pPr marL="228600" indent="1371600">
              <a:spcBef>
                <a:spcPts val="400"/>
              </a:spcBef>
              <a:buClrTx/>
              <a:buSzTx/>
              <a:buFontTx/>
              <a:buNone/>
              <a:defRPr sz="2400" b="1"/>
            </a:lvl4pPr>
            <a:lvl5pPr marL="228600" indent="1828800">
              <a:spcBef>
                <a:spcPts val="400"/>
              </a:spcBef>
              <a:buClrTx/>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7" name="Google Shape;31;p7"/>
          <p:cNvSpPr txBox="1">
            <a:spLocks noGrp="1"/>
          </p:cNvSpPr>
          <p:nvPr>
            <p:ph type="body" sz="quarter" idx="21"/>
          </p:nvPr>
        </p:nvSpPr>
        <p:spPr>
          <a:xfrm>
            <a:off x="457200" y="2174875"/>
            <a:ext cx="4040188" cy="3951288"/>
          </a:xfrm>
          <a:prstGeom prst="rect">
            <a:avLst/>
          </a:prstGeom>
        </p:spPr>
        <p:txBody>
          <a:bodyPr/>
          <a:lstStyle/>
          <a:p>
            <a:endParaRPr/>
          </a:p>
        </p:txBody>
      </p:sp>
      <p:sp>
        <p:nvSpPr>
          <p:cNvPr id="58" name="Google Shape;32;p7"/>
          <p:cNvSpPr txBox="1">
            <a:spLocks noGrp="1"/>
          </p:cNvSpPr>
          <p:nvPr>
            <p:ph type="body" sz="quarter" idx="22"/>
          </p:nvPr>
        </p:nvSpPr>
        <p:spPr>
          <a:xfrm>
            <a:off x="4645025" y="1535111"/>
            <a:ext cx="4041775" cy="639765"/>
          </a:xfrm>
          <a:prstGeom prst="rect">
            <a:avLst/>
          </a:prstGeom>
        </p:spPr>
        <p:txBody>
          <a:bodyPr anchor="b"/>
          <a:lstStyle/>
          <a:p>
            <a:endParaRPr/>
          </a:p>
        </p:txBody>
      </p:sp>
      <p:sp>
        <p:nvSpPr>
          <p:cNvPr id="59" name="Google Shape;33;p7"/>
          <p:cNvSpPr txBox="1">
            <a:spLocks noGrp="1"/>
          </p:cNvSpPr>
          <p:nvPr>
            <p:ph type="body" sz="quarter" idx="23"/>
          </p:nvPr>
        </p:nvSpPr>
        <p:spPr>
          <a:xfrm>
            <a:off x="4645025" y="2174875"/>
            <a:ext cx="4041775" cy="3951288"/>
          </a:xfrm>
          <a:prstGeom prst="rect">
            <a:avLst/>
          </a:prstGeom>
        </p:spPr>
        <p:txBody>
          <a:bodyPr/>
          <a:lstStyle/>
          <a:p>
            <a:endParaRPr/>
          </a:p>
        </p:txBody>
      </p:sp>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67" name="Title Text"/>
          <p:cNvSpPr txBox="1">
            <a:spLocks noGrp="1"/>
          </p:cNvSpPr>
          <p:nvPr>
            <p:ph type="title"/>
          </p:nvPr>
        </p:nvSpPr>
        <p:spPr>
          <a:prstGeom prst="rect">
            <a:avLst/>
          </a:prstGeom>
        </p:spPr>
        <p:txBody>
          <a:bodyPr/>
          <a:lstStyle/>
          <a:p>
            <a:r>
              <a:t>Title Text</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75" name="Title Text"/>
          <p:cNvSpPr txBox="1">
            <a:spLocks noGrp="1"/>
          </p:cNvSpPr>
          <p:nvPr>
            <p:ph type="title"/>
          </p:nvPr>
        </p:nvSpPr>
        <p:spPr>
          <a:xfrm>
            <a:off x="457200" y="273050"/>
            <a:ext cx="3008315" cy="1162050"/>
          </a:xfrm>
          <a:prstGeom prst="rect">
            <a:avLst/>
          </a:prstGeom>
        </p:spPr>
        <p:txBody>
          <a:bodyPr anchor="b"/>
          <a:lstStyle>
            <a:lvl1pPr algn="l">
              <a:defRPr sz="2000" b="1"/>
            </a:lvl1pPr>
          </a:lstStyle>
          <a:p>
            <a:r>
              <a:t>Title Text</a:t>
            </a:r>
          </a:p>
        </p:txBody>
      </p:sp>
      <p:sp>
        <p:nvSpPr>
          <p:cNvPr id="76" name="Body Level One…"/>
          <p:cNvSpPr txBox="1">
            <a:spLocks noGrp="1"/>
          </p:cNvSpPr>
          <p:nvPr>
            <p:ph type="body" sz="half"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7" name="Google Shape;41;p9"/>
          <p:cNvSpPr txBox="1">
            <a:spLocks noGrp="1"/>
          </p:cNvSpPr>
          <p:nvPr>
            <p:ph type="body" sz="quarter" idx="21"/>
          </p:nvPr>
        </p:nvSpPr>
        <p:spPr>
          <a:xfrm>
            <a:off x="457198" y="1435100"/>
            <a:ext cx="3008316" cy="4691063"/>
          </a:xfrm>
          <a:prstGeom prst="rect">
            <a:avLst/>
          </a:prstGeom>
        </p:spPr>
        <p:txBody>
          <a:bodyPr/>
          <a:lstStyle/>
          <a:p>
            <a:endParaRPr/>
          </a:p>
        </p:txBody>
      </p:sp>
      <p:sp>
        <p:nvSpPr>
          <p:cNvPr id="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85" name="Title Text"/>
          <p:cNvSpPr txBox="1">
            <a:spLocks noGrp="1"/>
          </p:cNvSpPr>
          <p:nvPr>
            <p:ph type="title"/>
          </p:nvPr>
        </p:nvSpPr>
        <p:spPr>
          <a:xfrm>
            <a:off x="1792288" y="4800600"/>
            <a:ext cx="5486402" cy="566738"/>
          </a:xfrm>
          <a:prstGeom prst="rect">
            <a:avLst/>
          </a:prstGeom>
        </p:spPr>
        <p:txBody>
          <a:bodyPr anchor="b"/>
          <a:lstStyle>
            <a:lvl1pPr algn="l">
              <a:defRPr sz="2000" b="1"/>
            </a:lvl1pPr>
          </a:lstStyle>
          <a:p>
            <a:r>
              <a:t>Title Text</a:t>
            </a:r>
          </a:p>
        </p:txBody>
      </p:sp>
      <p:sp>
        <p:nvSpPr>
          <p:cNvPr id="86" name="Google Shape;45;p10"/>
          <p:cNvSpPr>
            <a:spLocks noGrp="1"/>
          </p:cNvSpPr>
          <p:nvPr>
            <p:ph type="pic" sz="half" idx="21"/>
          </p:nvPr>
        </p:nvSpPr>
        <p:spPr>
          <a:xfrm>
            <a:off x="1792288" y="612775"/>
            <a:ext cx="5486402" cy="4114800"/>
          </a:xfrm>
          <a:prstGeom prst="rect">
            <a:avLst/>
          </a:prstGeom>
        </p:spPr>
        <p:txBody>
          <a:bodyPr lIns="91439" tIns="45719" rIns="91439" bIns="45719">
            <a:noAutofit/>
          </a:bodyPr>
          <a:lstStyle/>
          <a:p>
            <a:endParaRPr/>
          </a:p>
        </p:txBody>
      </p:sp>
      <p:sp>
        <p:nvSpPr>
          <p:cNvPr id="87" name="Body Level One…"/>
          <p:cNvSpPr txBox="1">
            <a:spLocks noGrp="1"/>
          </p:cNvSpPr>
          <p:nvPr>
            <p:ph type="body" sz="quarter" idx="1"/>
          </p:nvPr>
        </p:nvSpPr>
        <p:spPr>
          <a:xfrm>
            <a:off x="1792288" y="5367337"/>
            <a:ext cx="5486402" cy="804864"/>
          </a:xfrm>
          <a:prstGeom prst="rect">
            <a:avLst/>
          </a:prstGeom>
        </p:spPr>
        <p:txBody>
          <a:bodyPr/>
          <a:lstStyle>
            <a:lvl1pPr marL="228600" indent="0">
              <a:spcBef>
                <a:spcPts val="200"/>
              </a:spcBef>
              <a:buClrTx/>
              <a:buSzTx/>
              <a:buFontTx/>
              <a:buNone/>
              <a:defRPr sz="1400"/>
            </a:lvl1pPr>
            <a:lvl2pPr marL="228600" indent="457200">
              <a:spcBef>
                <a:spcPts val="200"/>
              </a:spcBef>
              <a:buClrTx/>
              <a:buSzTx/>
              <a:buFontTx/>
              <a:buNone/>
              <a:defRPr sz="1400"/>
            </a:lvl2pPr>
            <a:lvl3pPr marL="228600" indent="914400">
              <a:spcBef>
                <a:spcPts val="200"/>
              </a:spcBef>
              <a:buClrTx/>
              <a:buSzTx/>
              <a:buFontTx/>
              <a:buNone/>
              <a:defRPr sz="1400"/>
            </a:lvl3pPr>
            <a:lvl4pPr marL="228600" indent="1371600">
              <a:spcBef>
                <a:spcPts val="200"/>
              </a:spcBef>
              <a:buClrTx/>
              <a:buSzTx/>
              <a:buFontTx/>
              <a:buNone/>
              <a:defRPr sz="1400"/>
            </a:lvl4pPr>
            <a:lvl5pPr marL="228600" indent="1828800">
              <a:spcBef>
                <a:spcPts val="200"/>
              </a:spcBef>
              <a:buClrTx/>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57200" y="274638"/>
            <a:ext cx="8229600"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75" tIns="45675" rIns="45675" bIns="45675" anchor="ctr">
            <a:normAutofit/>
          </a:bodyP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75" tIns="45675" rIns="45675" bIns="45675">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428267" y="6414805"/>
            <a:ext cx="258534" cy="248216"/>
          </a:xfrm>
          <a:prstGeom prst="rect">
            <a:avLst/>
          </a:prstGeom>
          <a:ln w="12700">
            <a:miter lim="400000"/>
          </a:ln>
        </p:spPr>
        <p:txBody>
          <a:bodyPr wrap="none" lIns="45675" tIns="45675" rIns="45675" bIns="45675" anchor="ctr">
            <a:spAutoFit/>
          </a:bodyPr>
          <a:lstStyle>
            <a:lvl1pPr algn="r">
              <a:defRPr sz="1200">
                <a:solidFill>
                  <a:srgbClr val="888888"/>
                </a:solidFill>
                <a:latin typeface="Calibri"/>
                <a:ea typeface="Calibri"/>
                <a:cs typeface="Calibri"/>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p:titleStyle>
    <p:bodyStyle>
      <a:lvl1pPr marL="4572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1pPr>
      <a:lvl2pPr marL="9144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2pPr>
      <a:lvl3pPr marL="13716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3pPr>
      <a:lvl4pPr marL="18288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4pPr>
      <a:lvl5pPr marL="22860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5pPr>
      <a:lvl6pPr marL="27432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6pPr>
      <a:lvl7pPr marL="32004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7pPr>
      <a:lvl8pPr marL="36576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8pPr>
      <a:lvl9pPr marL="4114800" marR="0" indent="-431800" algn="l" defTabSz="914400" rtl="0" latinLnBrk="0">
        <a:lnSpc>
          <a:spcPct val="100000"/>
        </a:lnSpc>
        <a:spcBef>
          <a:spcPts val="600"/>
        </a:spcBef>
        <a:spcAft>
          <a:spcPts val="0"/>
        </a:spcAft>
        <a:buClr>
          <a:srgbClr val="000000"/>
        </a:buClr>
        <a:buSzPts val="3200"/>
        <a:buFont typeface="Arial"/>
        <a:buChar char="•"/>
        <a:tabLst/>
        <a:defRPr sz="3200" b="0" i="0" u="none" strike="noStrike" cap="none" spc="0" baseline="0">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p:cNvGrpSpPr/>
        <p:nvPr/>
      </p:nvGrpSpPr>
      <p:grpSpPr>
        <a:xfrm>
          <a:off x="0" y="0"/>
          <a:ext cx="0" cy="0"/>
          <a:chOff x="0" y="0"/>
          <a:chExt cx="0" cy="0"/>
        </a:xfrm>
      </p:grpSpPr>
      <p:pic>
        <p:nvPicPr>
          <p:cNvPr id="115" name="Google Shape;60;p13" descr="Google Shape;60;p13"/>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116" name="Google Shape;61;p13"/>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17" name="Google Shape;62;p13"/>
          <p:cNvSpPr/>
          <p:nvPr/>
        </p:nvSpPr>
        <p:spPr>
          <a:xfrm>
            <a:off x="0" y="0"/>
            <a:ext cx="12192000" cy="95250"/>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18" name="Google Shape;63;p13"/>
          <p:cNvSpPr txBox="1"/>
          <p:nvPr/>
        </p:nvSpPr>
        <p:spPr>
          <a:xfrm>
            <a:off x="2290524" y="1212107"/>
            <a:ext cx="7611000" cy="12522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ct val="124985"/>
              </a:lnSpc>
              <a:defRPr sz="3400">
                <a:solidFill>
                  <a:srgbClr val="FFFFFF"/>
                </a:solidFill>
                <a:latin typeface="Montserrat ExtraBold"/>
                <a:ea typeface="Montserrat ExtraBold"/>
                <a:cs typeface="Montserrat ExtraBold"/>
                <a:sym typeface="Montserrat ExtraBold"/>
              </a:defRPr>
            </a:pPr>
            <a:r>
              <a:rPr lang="en-US" dirty="0"/>
              <a:t>Understanding Charter Documents</a:t>
            </a:r>
            <a:endParaRPr dirty="0"/>
          </a:p>
        </p:txBody>
      </p:sp>
      <p:sp>
        <p:nvSpPr>
          <p:cNvPr id="119" name="Google Shape;64;p13"/>
          <p:cNvSpPr txBox="1"/>
          <p:nvPr/>
        </p:nvSpPr>
        <p:spPr>
          <a:xfrm>
            <a:off x="4164155" y="3341739"/>
            <a:ext cx="3848701" cy="29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1900" b="1">
                <a:solidFill>
                  <a:srgbClr val="D99B00"/>
                </a:solidFill>
                <a:latin typeface="Inter"/>
                <a:ea typeface="Inter"/>
                <a:cs typeface="Inter"/>
                <a:sym typeface="Inter"/>
              </a:defRPr>
            </a:lvl1pPr>
          </a:lstStyle>
          <a:p>
            <a:r>
              <a:t>ATO-1-app-to-organize-ff.pdf</a:t>
            </a:r>
          </a:p>
        </p:txBody>
      </p:sp>
      <p:sp>
        <p:nvSpPr>
          <p:cNvPr id="120" name="Google Shape;65;p13"/>
          <p:cNvSpPr txBox="1"/>
          <p:nvPr/>
        </p:nvSpPr>
        <p:spPr>
          <a:xfrm>
            <a:off x="3617252" y="3802195"/>
            <a:ext cx="5547302" cy="29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1900" b="1">
                <a:solidFill>
                  <a:srgbClr val="D99B00"/>
                </a:solidFill>
                <a:latin typeface="Inter"/>
                <a:ea typeface="Inter"/>
                <a:cs typeface="Inter"/>
                <a:sym typeface="Inter"/>
              </a:defRPr>
            </a:lvl1pPr>
          </a:lstStyle>
          <a:p>
            <a:r>
              <a:t>ATO-club-chartering-requirements-ff.pdf</a:t>
            </a:r>
          </a:p>
        </p:txBody>
      </p:sp>
      <p:sp>
        <p:nvSpPr>
          <p:cNvPr id="121" name="Google Shape;66;p13"/>
          <p:cNvSpPr txBox="1"/>
          <p:nvPr/>
        </p:nvSpPr>
        <p:spPr>
          <a:xfrm>
            <a:off x="1790848" y="4262687"/>
            <a:ext cx="8610304" cy="29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1900" b="1">
                <a:solidFill>
                  <a:srgbClr val="D99B00"/>
                </a:solidFill>
                <a:latin typeface="Inter"/>
                <a:ea typeface="Inter"/>
                <a:cs typeface="Inter"/>
                <a:sym typeface="Inter"/>
              </a:defRPr>
            </a:lvl1pPr>
          </a:lstStyle>
          <a:p>
            <a:r>
              <a:t>433-charter-membership-and-club-officer-information_2.xlsx</a:t>
            </a:r>
          </a:p>
        </p:txBody>
      </p:sp>
      <p:sp>
        <p:nvSpPr>
          <p:cNvPr id="122" name="Google Shape;67;p13"/>
          <p:cNvSpPr txBox="1"/>
          <p:nvPr/>
        </p:nvSpPr>
        <p:spPr>
          <a:xfrm>
            <a:off x="1803806" y="4706646"/>
            <a:ext cx="8610301" cy="29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1900" b="1">
                <a:solidFill>
                  <a:srgbClr val="D99B00"/>
                </a:solidFill>
                <a:latin typeface="Inter"/>
                <a:ea typeface="Inter"/>
                <a:cs typeface="Inter"/>
                <a:sym typeface="Inter"/>
              </a:defRPr>
            </a:lvl1pPr>
          </a:lstStyle>
          <a:p>
            <a:r>
              <a:t>Prepare Invoice</a:t>
            </a:r>
          </a:p>
        </p:txBody>
      </p:sp>
      <p:sp>
        <p:nvSpPr>
          <p:cNvPr id="123" name="Google Shape;68;p13"/>
          <p:cNvSpPr txBox="1"/>
          <p:nvPr/>
        </p:nvSpPr>
        <p:spPr>
          <a:xfrm>
            <a:off x="1816765" y="5112577"/>
            <a:ext cx="8610301" cy="2921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1900" b="1">
                <a:solidFill>
                  <a:srgbClr val="D99B00"/>
                </a:solidFill>
                <a:latin typeface="Inter"/>
                <a:ea typeface="Inter"/>
                <a:cs typeface="Inter"/>
                <a:sym typeface="Inter"/>
              </a:defRPr>
            </a:lvl1pPr>
          </a:lstStyle>
          <a:p>
            <a:r>
              <a:t>Charter your new club - Activity</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17" name="Google Shape;189;p22"/>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18" name="Google Shape;190;p22"/>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19" name="Google Shape;191;p22"/>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20" name="Google Shape;192;p22"/>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21" name="Google Shape;193;p22" descr="Google Shape;193;p22"/>
          <p:cNvPicPr>
            <a:picLocks noChangeAspect="1"/>
          </p:cNvPicPr>
          <p:nvPr/>
        </p:nvPicPr>
        <p:blipFill>
          <a:blip r:embed="rId2"/>
          <a:stretch>
            <a:fillRect/>
          </a:stretch>
        </p:blipFill>
        <p:spPr>
          <a:xfrm>
            <a:off x="116968" y="1229616"/>
            <a:ext cx="11938316" cy="1238417"/>
          </a:xfrm>
          <a:prstGeom prst="rect">
            <a:avLst/>
          </a:prstGeom>
          <a:ln w="12700">
            <a:miter lim="400000"/>
          </a:ln>
        </p:spPr>
      </p:pic>
      <p:pic>
        <p:nvPicPr>
          <p:cNvPr id="222" name="Google Shape;194;p22" descr="Google Shape;194;p22"/>
          <p:cNvPicPr>
            <a:picLocks noChangeAspect="1"/>
          </p:cNvPicPr>
          <p:nvPr/>
        </p:nvPicPr>
        <p:blipFill>
          <a:blip r:embed="rId3"/>
          <a:stretch>
            <a:fillRect/>
          </a:stretch>
        </p:blipFill>
        <p:spPr>
          <a:xfrm>
            <a:off x="62561" y="2691963"/>
            <a:ext cx="11818532" cy="1522775"/>
          </a:xfrm>
          <a:prstGeom prst="rect">
            <a:avLst/>
          </a:prstGeom>
          <a:ln w="12700">
            <a:miter lim="400000"/>
          </a:ln>
        </p:spPr>
      </p:pic>
      <p:sp>
        <p:nvSpPr>
          <p:cNvPr id="223" name="Google Shape;195;p22"/>
          <p:cNvSpPr txBox="1"/>
          <p:nvPr/>
        </p:nvSpPr>
        <p:spPr>
          <a:xfrm>
            <a:off x="186733" y="2814997"/>
            <a:ext cx="11818534" cy="1371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sz="1500" b="1">
                <a:solidFill>
                  <a:srgbClr val="993F3D"/>
                </a:solidFill>
                <a:latin typeface="Montserrat"/>
                <a:ea typeface="Montserrat"/>
                <a:cs typeface="Montserrat"/>
                <a:sym typeface="Montserrat"/>
              </a:defRPr>
            </a:pPr>
            <a:r>
              <a:t>IMPORTANT:</a:t>
            </a:r>
          </a:p>
          <a:p>
            <a:pPr>
              <a:defRPr sz="1500" b="1">
                <a:latin typeface="Montserrat"/>
                <a:ea typeface="Montserrat"/>
                <a:cs typeface="Montserrat"/>
                <a:sym typeface="Montserrat"/>
              </a:defRPr>
            </a:pPr>
            <a:r>
              <a:t>This is where you might face some issues if it is a corporate club and they want to opt for Tax-exempt “Reverse Charge Mechanism” - i.e. Company will not pay the GST to Toastmasters but they will directly pay to Indian Government. </a:t>
            </a:r>
          </a:p>
          <a:p>
            <a:pPr marL="150394" indent="-150394">
              <a:buClr>
                <a:srgbClr val="000000"/>
              </a:buClr>
              <a:buSzPts val="1500"/>
              <a:buFont typeface="Helvetica"/>
              <a:buChar char="-"/>
              <a:defRPr sz="1500" b="1">
                <a:latin typeface="Montserrat"/>
                <a:ea typeface="Montserrat"/>
                <a:cs typeface="Montserrat"/>
                <a:sym typeface="Montserrat"/>
              </a:defRPr>
            </a:pPr>
            <a:r>
              <a:t>In this case you need to get a GST Certificate provided by Organization and get it approved on email at taxquestions@toastmasters.org.</a:t>
            </a:r>
          </a:p>
          <a:p>
            <a:pPr marL="150394" indent="-150394">
              <a:buClr>
                <a:srgbClr val="000000"/>
              </a:buClr>
              <a:buSzPts val="1500"/>
              <a:buFont typeface="Helvetica"/>
              <a:buChar char="-"/>
              <a:defRPr sz="1500" b="1">
                <a:latin typeface="Montserrat"/>
                <a:ea typeface="Montserrat"/>
                <a:cs typeface="Montserrat"/>
                <a:sym typeface="Montserrat"/>
              </a:defRPr>
            </a:pPr>
            <a:r>
              <a:t>Accordingly you need to provide Performa Invoice. Will cover in Invoice section.</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25" name="Google Shape;200;p23"/>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26" name="Google Shape;201;p23"/>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27" name="Google Shape;202;p23"/>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28" name="Google Shape;203;p23"/>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29" name="Google Shape;204;p23" descr="Google Shape;204;p23"/>
          <p:cNvPicPr>
            <a:picLocks noChangeAspect="1"/>
          </p:cNvPicPr>
          <p:nvPr/>
        </p:nvPicPr>
        <p:blipFill>
          <a:blip r:embed="rId2"/>
          <a:stretch>
            <a:fillRect/>
          </a:stretch>
        </p:blipFill>
        <p:spPr>
          <a:xfrm>
            <a:off x="1122946" y="842650"/>
            <a:ext cx="9860539" cy="5706099"/>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31" name="Google Shape;209;p24"/>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32" name="Google Shape;210;p24"/>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33" name="Google Shape;211;p24"/>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34" name="Google Shape;212;p24"/>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35" name="Google Shape;213;p24" descr="Google Shape;213;p24"/>
          <p:cNvPicPr>
            <a:picLocks noChangeAspect="1"/>
          </p:cNvPicPr>
          <p:nvPr/>
        </p:nvPicPr>
        <p:blipFill>
          <a:blip r:embed="rId2"/>
          <a:stretch>
            <a:fillRect/>
          </a:stretch>
        </p:blipFill>
        <p:spPr>
          <a:xfrm>
            <a:off x="0" y="972033"/>
            <a:ext cx="12192000" cy="4913935"/>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37" name="Google Shape;218;p25"/>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38" name="Google Shape;219;p25"/>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39" name="Google Shape;220;p25"/>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40" name="Google Shape;221;p25"/>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41" name="Google Shape;222;p25" descr="Google Shape;222;p25"/>
          <p:cNvPicPr>
            <a:picLocks noChangeAspect="1"/>
          </p:cNvPicPr>
          <p:nvPr/>
        </p:nvPicPr>
        <p:blipFill>
          <a:blip r:embed="rId2"/>
          <a:stretch>
            <a:fillRect/>
          </a:stretch>
        </p:blipFill>
        <p:spPr>
          <a:xfrm>
            <a:off x="222250" y="1041400"/>
            <a:ext cx="10165479" cy="4132130"/>
          </a:xfrm>
          <a:prstGeom prst="rect">
            <a:avLst/>
          </a:prstGeom>
          <a:ln w="12700">
            <a:miter lim="400000"/>
          </a:ln>
        </p:spPr>
      </p:pic>
      <p:grpSp>
        <p:nvGrpSpPr>
          <p:cNvPr id="244" name="Google Shape;182;p21"/>
          <p:cNvGrpSpPr/>
          <p:nvPr/>
        </p:nvGrpSpPr>
        <p:grpSpPr>
          <a:xfrm>
            <a:off x="176860" y="5357679"/>
            <a:ext cx="11222947" cy="567004"/>
            <a:chOff x="0" y="0"/>
            <a:chExt cx="11222946" cy="567002"/>
          </a:xfrm>
        </p:grpSpPr>
        <p:pic>
          <p:nvPicPr>
            <p:cNvPr id="242" name="Google Shape;183;p21" descr="Google Shape;183;p21"/>
            <p:cNvPicPr>
              <a:picLocks noChangeAspect="1"/>
            </p:cNvPicPr>
            <p:nvPr/>
          </p:nvPicPr>
          <p:blipFill>
            <a:blip r:embed="rId3"/>
            <a:stretch>
              <a:fillRect/>
            </a:stretch>
          </p:blipFill>
          <p:spPr>
            <a:xfrm>
              <a:off x="0" y="0"/>
              <a:ext cx="11131495" cy="567003"/>
            </a:xfrm>
            <a:prstGeom prst="rect">
              <a:avLst/>
            </a:prstGeom>
            <a:ln w="12700" cap="flat">
              <a:noFill/>
              <a:miter lim="400000"/>
            </a:ln>
            <a:effectLst/>
          </p:spPr>
        </p:pic>
        <p:sp>
          <p:nvSpPr>
            <p:cNvPr id="243" name="Google Shape;184;p21"/>
            <p:cNvSpPr txBox="1"/>
            <p:nvPr/>
          </p:nvSpPr>
          <p:spPr>
            <a:xfrm>
              <a:off x="91451" y="59325"/>
              <a:ext cx="11131496" cy="457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500" b="1">
                  <a:latin typeface="Montserrat"/>
                  <a:ea typeface="Montserrat"/>
                  <a:cs typeface="Montserrat"/>
                  <a:sym typeface="Montserrat"/>
                </a:defRPr>
              </a:pPr>
              <a:r>
                <a:t>Transfer member: No fees to be added.</a:t>
              </a:r>
            </a:p>
            <a:p>
              <a:pPr>
                <a:defRPr sz="1500" b="1">
                  <a:latin typeface="Montserrat"/>
                  <a:ea typeface="Montserrat"/>
                  <a:cs typeface="Montserrat"/>
                  <a:sym typeface="Montserrat"/>
                </a:defRPr>
              </a:pPr>
              <a:r>
                <a:t>Dual membership / Reinstated membership : Only the club dues to be added: 60$</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46" name="Google Shape;227;p26"/>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47" name="Google Shape;228;p26"/>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48" name="Google Shape;229;p26"/>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49" name="Google Shape;230;p26"/>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50" name="Google Shape;231;p26" descr="Google Shape;231;p26"/>
          <p:cNvPicPr>
            <a:picLocks noChangeAspect="1"/>
          </p:cNvPicPr>
          <p:nvPr/>
        </p:nvPicPr>
        <p:blipFill>
          <a:blip r:embed="rId2"/>
          <a:stretch>
            <a:fillRect/>
          </a:stretch>
        </p:blipFill>
        <p:spPr>
          <a:xfrm>
            <a:off x="1262807" y="1000224"/>
            <a:ext cx="9666386" cy="5657652"/>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52" name="Google Shape;236;p27"/>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53" name="Google Shape;237;p27"/>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54" name="Google Shape;238;p27"/>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55" name="Google Shape;239;p27"/>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56" name="Google Shape;240;p27" descr="Google Shape;240;p27"/>
          <p:cNvPicPr>
            <a:picLocks noChangeAspect="1"/>
          </p:cNvPicPr>
          <p:nvPr/>
        </p:nvPicPr>
        <p:blipFill>
          <a:blip r:embed="rId2"/>
          <a:stretch>
            <a:fillRect/>
          </a:stretch>
        </p:blipFill>
        <p:spPr>
          <a:xfrm>
            <a:off x="267875" y="868353"/>
            <a:ext cx="8923921" cy="5921394"/>
          </a:xfrm>
          <a:prstGeom prst="rect">
            <a:avLst/>
          </a:prstGeom>
          <a:ln w="12700">
            <a:miter lim="400000"/>
          </a:ln>
        </p:spPr>
      </p:pic>
      <p:pic>
        <p:nvPicPr>
          <p:cNvPr id="257" name="Google Shape;241;p27" descr="Google Shape;241;p27"/>
          <p:cNvPicPr>
            <a:picLocks noChangeAspect="1"/>
          </p:cNvPicPr>
          <p:nvPr/>
        </p:nvPicPr>
        <p:blipFill>
          <a:blip r:embed="rId3"/>
          <a:stretch>
            <a:fillRect/>
          </a:stretch>
        </p:blipFill>
        <p:spPr>
          <a:xfrm>
            <a:off x="8804116" y="4646612"/>
            <a:ext cx="3494444" cy="1270881"/>
          </a:xfrm>
          <a:prstGeom prst="rect">
            <a:avLst/>
          </a:prstGeom>
          <a:ln w="12700">
            <a:miter lim="400000"/>
          </a:ln>
        </p:spPr>
      </p:pic>
      <p:sp>
        <p:nvSpPr>
          <p:cNvPr id="258" name="Google Shape;242;p27"/>
          <p:cNvSpPr txBox="1"/>
          <p:nvPr/>
        </p:nvSpPr>
        <p:spPr>
          <a:xfrm>
            <a:off x="9154180" y="4792383"/>
            <a:ext cx="2832369" cy="660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4300">
                <a:solidFill>
                  <a:srgbClr val="772432"/>
                </a:solidFill>
                <a:latin typeface="Montserrat ExtraBold"/>
                <a:ea typeface="Montserrat ExtraBold"/>
                <a:cs typeface="Montserrat ExtraBold"/>
                <a:sym typeface="Montserrat ExtraBold"/>
              </a:defRPr>
            </a:lvl1pPr>
          </a:lstStyle>
          <a:p>
            <a:r>
              <a:t>$1,825</a:t>
            </a:r>
          </a:p>
        </p:txBody>
      </p:sp>
      <p:sp>
        <p:nvSpPr>
          <p:cNvPr id="259" name="Google Shape;243;p27"/>
          <p:cNvSpPr txBox="1"/>
          <p:nvPr/>
        </p:nvSpPr>
        <p:spPr>
          <a:xfrm>
            <a:off x="9154180" y="5628507"/>
            <a:ext cx="2832369" cy="1524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1000" b="1">
                <a:solidFill>
                  <a:srgbClr val="004165"/>
                </a:solidFill>
                <a:latin typeface="Inter"/>
                <a:ea typeface="Inter"/>
                <a:cs typeface="Inter"/>
                <a:sym typeface="Inter"/>
              </a:defRPr>
            </a:lvl1pPr>
          </a:lstStyle>
          <a:p>
            <a:r>
              <a:t>BASE CHARTER COST (USD)</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61" name="Google Shape;248;p28"/>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62" name="Google Shape;249;p28"/>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63" name="Google Shape;250;p28"/>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64" name="Google Shape;251;p28"/>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65" name="Google Shape;252;p28" descr="Google Shape;252;p28"/>
          <p:cNvPicPr>
            <a:picLocks noChangeAspect="1"/>
          </p:cNvPicPr>
          <p:nvPr/>
        </p:nvPicPr>
        <p:blipFill>
          <a:blip r:embed="rId2"/>
          <a:stretch>
            <a:fillRect/>
          </a:stretch>
        </p:blipFill>
        <p:spPr>
          <a:xfrm>
            <a:off x="926342" y="977141"/>
            <a:ext cx="10339315" cy="4567817"/>
          </a:xfrm>
          <a:prstGeom prst="rect">
            <a:avLst/>
          </a:prstGeom>
          <a:ln w="12700">
            <a:miter lim="400000"/>
          </a:ln>
        </p:spPr>
      </p:pic>
      <p:pic>
        <p:nvPicPr>
          <p:cNvPr id="266" name="Google Shape;253;p28" descr="Google Shape;253;p28"/>
          <p:cNvPicPr>
            <a:picLocks noChangeAspect="1"/>
          </p:cNvPicPr>
          <p:nvPr/>
        </p:nvPicPr>
        <p:blipFill>
          <a:blip r:embed="rId3"/>
          <a:stretch>
            <a:fillRect/>
          </a:stretch>
        </p:blipFill>
        <p:spPr>
          <a:xfrm>
            <a:off x="484527" y="5834340"/>
            <a:ext cx="11131494" cy="860364"/>
          </a:xfrm>
          <a:prstGeom prst="rect">
            <a:avLst/>
          </a:prstGeom>
          <a:ln w="12700">
            <a:miter lim="400000"/>
          </a:ln>
        </p:spPr>
      </p:pic>
      <p:sp>
        <p:nvSpPr>
          <p:cNvPr id="267" name="Google Shape;254;p28"/>
          <p:cNvSpPr txBox="1"/>
          <p:nvPr/>
        </p:nvSpPr>
        <p:spPr>
          <a:xfrm>
            <a:off x="575978" y="5908781"/>
            <a:ext cx="10799559" cy="685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lvl="2">
              <a:defRPr sz="1500" b="1">
                <a:latin typeface="Montserrat"/>
                <a:ea typeface="Montserrat"/>
                <a:cs typeface="Montserrat"/>
                <a:sym typeface="Montserrat"/>
              </a:defRPr>
            </a:pPr>
            <a:r>
              <a:t>- You can SKIP this as this is confidential information and there might be other members in CC when you send charter papers. If you want to add then make sure not to keep anyone in CC.</a:t>
            </a:r>
          </a:p>
          <a:p>
            <a:pPr>
              <a:defRPr sz="1500" b="1">
                <a:latin typeface="Montserrat"/>
                <a:ea typeface="Montserrat"/>
                <a:cs typeface="Montserrat"/>
                <a:sym typeface="Montserrat"/>
              </a:defRPr>
            </a:pPr>
            <a:r>
              <a:t>- 2nd option is to call them and give the payment details on call.</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p:cNvGrpSpPr/>
        <p:nvPr/>
      </p:nvGrpSpPr>
      <p:grpSpPr>
        <a:xfrm>
          <a:off x="0" y="0"/>
          <a:ext cx="0" cy="0"/>
          <a:chOff x="0" y="0"/>
          <a:chExt cx="0" cy="0"/>
        </a:xfrm>
      </p:grpSpPr>
      <p:pic>
        <p:nvPicPr>
          <p:cNvPr id="269" name="Google Shape;259;p29" descr="Google Shape;259;p29"/>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70" name="Google Shape;260;p29"/>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71" name="Google Shape;261;p29"/>
          <p:cNvSpPr/>
          <p:nvPr/>
        </p:nvSpPr>
        <p:spPr>
          <a:xfrm>
            <a:off x="0" y="0"/>
            <a:ext cx="12192000" cy="95250"/>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72" name="Google Shape;262;p29"/>
          <p:cNvSpPr/>
          <p:nvPr/>
        </p:nvSpPr>
        <p:spPr>
          <a:xfrm>
            <a:off x="5715000" y="2786060"/>
            <a:ext cx="762000" cy="47627"/>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73" name="Google Shape;263;p29"/>
          <p:cNvSpPr txBox="1"/>
          <p:nvPr/>
        </p:nvSpPr>
        <p:spPr>
          <a:xfrm>
            <a:off x="2860593" y="3071810"/>
            <a:ext cx="6470812" cy="508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ct val="125000"/>
              </a:lnSpc>
              <a:defRPr sz="3300" b="1">
                <a:solidFill>
                  <a:srgbClr val="FFFFFF"/>
                </a:solidFill>
                <a:latin typeface="Montserrat"/>
                <a:ea typeface="Montserrat"/>
                <a:cs typeface="Montserrat"/>
                <a:sym typeface="Montserrat"/>
              </a:defRPr>
            </a:lvl1pPr>
          </a:lstStyle>
          <a:p>
            <a:r>
              <a:t>Part 3: Excel Member Roster</a:t>
            </a:r>
          </a:p>
        </p:txBody>
      </p:sp>
      <p:sp>
        <p:nvSpPr>
          <p:cNvPr id="274" name="Google Shape;264;p29"/>
          <p:cNvSpPr txBox="1"/>
          <p:nvPr/>
        </p:nvSpPr>
        <p:spPr>
          <a:xfrm>
            <a:off x="2047875" y="3805237"/>
            <a:ext cx="8096250" cy="539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ct val="149964"/>
              </a:lnSpc>
              <a:defRPr>
                <a:solidFill>
                  <a:srgbClr val="E2E8F0"/>
                </a:solidFill>
                <a:latin typeface="Inter"/>
                <a:ea typeface="Inter"/>
                <a:cs typeface="Inter"/>
                <a:sym typeface="Inter"/>
              </a:defRPr>
            </a:pPr>
            <a:r>
              <a:t>Formulating formatting rules and data mapping configurations for the template: </a:t>
            </a:r>
            <a:r>
              <a:rPr b="1"/>
              <a:t>"433-charter-membership-and-club-officer-information_2.xlsx"</a:t>
            </a:r>
            <a:r>
              <a: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76" name="Google Shape;269;p30" descr="Google Shape;269;p30"/>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77" name="Google Shape;270;p30"/>
          <p:cNvSpPr/>
          <p:nvPr/>
        </p:nvSpPr>
        <p:spPr>
          <a:xfrm>
            <a:off x="0" y="6800849"/>
            <a:ext cx="12192000" cy="57303"/>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78" name="Google Shape;271;p30"/>
          <p:cNvSpPr/>
          <p:nvPr/>
        </p:nvSpPr>
        <p:spPr>
          <a:xfrm>
            <a:off x="0" y="-2"/>
            <a:ext cx="12192000" cy="95404"/>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79" name="Google Shape;272;p30"/>
          <p:cNvSpPr txBox="1"/>
          <p:nvPr/>
        </p:nvSpPr>
        <p:spPr>
          <a:xfrm>
            <a:off x="1000125" y="1143087"/>
            <a:ext cx="10620300" cy="9374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55052"/>
              </a:lnSpc>
              <a:defRPr sz="1500" b="1">
                <a:solidFill>
                  <a:srgbClr val="004165"/>
                </a:solidFill>
                <a:latin typeface="Inter"/>
                <a:ea typeface="Inter"/>
                <a:cs typeface="Inter"/>
                <a:sym typeface="Inter"/>
              </a:defRPr>
            </a:pPr>
            <a:r>
              <a:t>Roster Capacity Constraints:</a:t>
            </a:r>
            <a:r>
              <a:rPr b="0">
                <a:solidFill>
                  <a:srgbClr val="1E293B"/>
                </a:solidFill>
              </a:rPr>
              <a:t> The blank roster </a:t>
            </a:r>
            <a:r>
              <a:t>"433-charter-membership-and-club-officer-information_2.xlsx"</a:t>
            </a:r>
            <a:r>
              <a:rPr b="0">
                <a:solidFill>
                  <a:srgbClr val="1E293B"/>
                </a:solidFill>
              </a:rPr>
              <a:t> must contain at least 20 unique individual names and details to pass validation</a:t>
            </a:r>
            <a:endParaRPr>
              <a:solidFill>
                <a:srgbClr val="1E293B"/>
              </a:solidFill>
            </a:endParaRPr>
          </a:p>
          <a:p>
            <a:pPr>
              <a:lnSpc>
                <a:spcPct val="155052"/>
              </a:lnSpc>
              <a:defRPr sz="1500" b="1">
                <a:solidFill>
                  <a:srgbClr val="1E293B"/>
                </a:solidFill>
                <a:latin typeface="Inter"/>
                <a:ea typeface="Inter"/>
                <a:cs typeface="Inter"/>
                <a:sym typeface="Inter"/>
              </a:defRPr>
            </a:pPr>
            <a:r>
              <a:t>Below are the details you need to fill OR ask the management to fill the excel sheet and you verify:</a:t>
            </a:r>
          </a:p>
        </p:txBody>
      </p:sp>
      <p:pic>
        <p:nvPicPr>
          <p:cNvPr id="280" name="Google Shape;273;p30" descr="Google Shape;273;p30"/>
          <p:cNvPicPr>
            <a:picLocks noChangeAspect="1"/>
          </p:cNvPicPr>
          <p:nvPr/>
        </p:nvPicPr>
        <p:blipFill>
          <a:blip r:embed="rId3"/>
          <a:stretch>
            <a:fillRect/>
          </a:stretch>
        </p:blipFill>
        <p:spPr>
          <a:xfrm>
            <a:off x="571500" y="1157374"/>
            <a:ext cx="266700" cy="219077"/>
          </a:xfrm>
          <a:prstGeom prst="rect">
            <a:avLst/>
          </a:prstGeom>
          <a:ln w="12700">
            <a:miter lim="400000"/>
          </a:ln>
        </p:spPr>
      </p:pic>
      <p:sp>
        <p:nvSpPr>
          <p:cNvPr id="281" name="Google Shape;274;p30"/>
          <p:cNvSpPr txBox="1"/>
          <p:nvPr/>
        </p:nvSpPr>
        <p:spPr>
          <a:xfrm>
            <a:off x="761998" y="476250"/>
            <a:ext cx="11401504"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14980"/>
              </a:lnSpc>
              <a:defRPr sz="2500">
                <a:solidFill>
                  <a:srgbClr val="004165"/>
                </a:solidFill>
                <a:latin typeface="Montserrat ExtraBold"/>
                <a:ea typeface="Montserrat ExtraBold"/>
                <a:cs typeface="Montserrat ExtraBold"/>
                <a:sym typeface="Montserrat ExtraBold"/>
              </a:defRPr>
            </a:lvl1pPr>
          </a:lstStyle>
          <a:p>
            <a:r>
              <a:t>Roster Audit Rules</a:t>
            </a:r>
          </a:p>
        </p:txBody>
      </p:sp>
      <p:sp>
        <p:nvSpPr>
          <p:cNvPr id="282" name="Google Shape;275;p30"/>
          <p:cNvSpPr/>
          <p:nvPr/>
        </p:nvSpPr>
        <p:spPr>
          <a:xfrm>
            <a:off x="571499" y="476250"/>
            <a:ext cx="57303" cy="37230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83" name="Google Shape;276;p30" descr="Google Shape;276;p30"/>
          <p:cNvPicPr>
            <a:picLocks noChangeAspect="1"/>
          </p:cNvPicPr>
          <p:nvPr/>
        </p:nvPicPr>
        <p:blipFill>
          <a:blip r:embed="rId4"/>
          <a:stretch>
            <a:fillRect/>
          </a:stretch>
        </p:blipFill>
        <p:spPr>
          <a:xfrm>
            <a:off x="450850" y="3783243"/>
            <a:ext cx="11290300" cy="1615524"/>
          </a:xfrm>
          <a:prstGeom prst="rect">
            <a:avLst/>
          </a:prstGeom>
          <a:ln w="12700">
            <a:miter lim="400000"/>
          </a:ln>
        </p:spPr>
      </p:pic>
      <p:sp>
        <p:nvSpPr>
          <p:cNvPr id="284" name="Google Shape;277;p30"/>
          <p:cNvSpPr txBox="1"/>
          <p:nvPr/>
        </p:nvSpPr>
        <p:spPr>
          <a:xfrm>
            <a:off x="575978" y="5718633"/>
            <a:ext cx="10799702"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lvl="2">
              <a:defRPr sz="1500" b="1">
                <a:latin typeface="Montserrat"/>
                <a:ea typeface="Montserrat"/>
                <a:cs typeface="Montserrat"/>
                <a:sym typeface="Montserrat"/>
              </a:defRPr>
            </a:pPr>
            <a:r>
              <a:t>This is automated sheet you need to select 25$ and 60$ from the dropdown and it will calculate in Total by itself.</a:t>
            </a:r>
          </a:p>
          <a:p>
            <a:pPr>
              <a:defRPr sz="1500" b="1">
                <a:latin typeface="Montserrat"/>
                <a:ea typeface="Montserrat"/>
                <a:cs typeface="Montserrat"/>
                <a:sym typeface="Montserrat"/>
              </a:defRPr>
            </a:pPr>
            <a:r>
              <a:t>Select month from the dropdown of StartDate. Can leave “Prorated Renewal Amount” as blank.</a:t>
            </a:r>
          </a:p>
        </p:txBody>
      </p:sp>
      <p:pic>
        <p:nvPicPr>
          <p:cNvPr id="285" name="Google Shape;278;p30" descr="Google Shape;278;p30"/>
          <p:cNvPicPr>
            <a:picLocks noChangeAspect="1"/>
          </p:cNvPicPr>
          <p:nvPr/>
        </p:nvPicPr>
        <p:blipFill>
          <a:blip r:embed="rId5"/>
          <a:stretch>
            <a:fillRect/>
          </a:stretch>
        </p:blipFill>
        <p:spPr>
          <a:xfrm>
            <a:off x="0" y="2169315"/>
            <a:ext cx="12192001" cy="1487143"/>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287" name="Google Shape;283;p31" descr="Google Shape;283;p31"/>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88" name="Google Shape;284;p31"/>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89" name="Google Shape;285;p31"/>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90" name="Google Shape;286;p31"/>
          <p:cNvSpPr txBox="1"/>
          <p:nvPr/>
        </p:nvSpPr>
        <p:spPr>
          <a:xfrm>
            <a:off x="1057275" y="1083532"/>
            <a:ext cx="10620300" cy="241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55052"/>
              </a:lnSpc>
              <a:defRPr sz="1600" b="1">
                <a:solidFill>
                  <a:srgbClr val="004165"/>
                </a:solidFill>
                <a:latin typeface="Inter"/>
                <a:ea typeface="Inter"/>
                <a:cs typeface="Inter"/>
                <a:sym typeface="Inter"/>
              </a:defRPr>
            </a:pPr>
            <a:r>
              <a:t>Officer Matching:</a:t>
            </a:r>
            <a:r>
              <a:rPr b="0">
                <a:solidFill>
                  <a:srgbClr val="1E293B"/>
                </a:solidFill>
              </a:rPr>
              <a:t> In the subsheet you need to add the Excom roles.</a:t>
            </a:r>
          </a:p>
        </p:txBody>
      </p:sp>
      <p:pic>
        <p:nvPicPr>
          <p:cNvPr id="291" name="Google Shape;287;p31" descr="Google Shape;287;p31"/>
          <p:cNvPicPr>
            <a:picLocks noChangeAspect="1"/>
          </p:cNvPicPr>
          <p:nvPr/>
        </p:nvPicPr>
        <p:blipFill>
          <a:blip r:embed="rId3"/>
          <a:stretch>
            <a:fillRect/>
          </a:stretch>
        </p:blipFill>
        <p:spPr>
          <a:xfrm>
            <a:off x="628650" y="1097822"/>
            <a:ext cx="238125" cy="219077"/>
          </a:xfrm>
          <a:prstGeom prst="rect">
            <a:avLst/>
          </a:prstGeom>
          <a:ln w="12700">
            <a:miter lim="400000"/>
          </a:ln>
        </p:spPr>
      </p:pic>
      <p:sp>
        <p:nvSpPr>
          <p:cNvPr id="292" name="Google Shape;288;p31"/>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14980"/>
              </a:lnSpc>
              <a:defRPr sz="2500">
                <a:solidFill>
                  <a:srgbClr val="004165"/>
                </a:solidFill>
                <a:latin typeface="Montserrat ExtraBold"/>
                <a:ea typeface="Montserrat ExtraBold"/>
                <a:cs typeface="Montserrat ExtraBold"/>
                <a:sym typeface="Montserrat ExtraBold"/>
              </a:defRPr>
            </a:lvl1pPr>
          </a:lstStyle>
          <a:p>
            <a:r>
              <a:t>Roster Audit Rules</a:t>
            </a:r>
          </a:p>
        </p:txBody>
      </p:sp>
      <p:sp>
        <p:nvSpPr>
          <p:cNvPr id="293" name="Google Shape;289;p31"/>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94" name="Google Shape;290;p31" descr="Google Shape;290;p31"/>
          <p:cNvPicPr>
            <a:picLocks noChangeAspect="1"/>
          </p:cNvPicPr>
          <p:nvPr/>
        </p:nvPicPr>
        <p:blipFill>
          <a:blip r:embed="rId4"/>
          <a:stretch>
            <a:fillRect/>
          </a:stretch>
        </p:blipFill>
        <p:spPr>
          <a:xfrm>
            <a:off x="762000" y="1628799"/>
            <a:ext cx="10023800" cy="4817277"/>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125" name="Google Shape;73;p14" descr="Google Shape;73;p14"/>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26" name="Google Shape;74;p14" descr="Google Shape;74;p14"/>
          <p:cNvPicPr>
            <a:picLocks noChangeAspect="1"/>
          </p:cNvPicPr>
          <p:nvPr/>
        </p:nvPicPr>
        <p:blipFill>
          <a:blip r:embed="rId3"/>
          <a:stretch>
            <a:fillRect/>
          </a:stretch>
        </p:blipFill>
        <p:spPr>
          <a:xfrm>
            <a:off x="571500" y="1065658"/>
            <a:ext cx="5381625" cy="3105151"/>
          </a:xfrm>
          <a:prstGeom prst="rect">
            <a:avLst/>
          </a:prstGeom>
          <a:ln w="12700">
            <a:miter lim="400000"/>
          </a:ln>
        </p:spPr>
      </p:pic>
      <p:pic>
        <p:nvPicPr>
          <p:cNvPr id="127" name="Google Shape;75;p14" descr="Google Shape;75;p14"/>
          <p:cNvPicPr>
            <a:picLocks noChangeAspect="1"/>
          </p:cNvPicPr>
          <p:nvPr/>
        </p:nvPicPr>
        <p:blipFill>
          <a:blip r:embed="rId4"/>
          <a:stretch>
            <a:fillRect/>
          </a:stretch>
        </p:blipFill>
        <p:spPr>
          <a:xfrm>
            <a:off x="6238875" y="1065658"/>
            <a:ext cx="5381625" cy="3105151"/>
          </a:xfrm>
          <a:prstGeom prst="rect">
            <a:avLst/>
          </a:prstGeom>
          <a:ln w="12700">
            <a:miter lim="400000"/>
          </a:ln>
        </p:spPr>
      </p:pic>
      <p:sp>
        <p:nvSpPr>
          <p:cNvPr id="128" name="Google Shape;76;p14"/>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29" name="Google Shape;77;p14"/>
          <p:cNvSpPr txBox="1"/>
          <p:nvPr/>
        </p:nvSpPr>
        <p:spPr>
          <a:xfrm>
            <a:off x="847723" y="1341883"/>
            <a:ext cx="5070637" cy="228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b="1">
                <a:solidFill>
                  <a:srgbClr val="772432"/>
                </a:solidFill>
                <a:latin typeface="Montserrat"/>
                <a:ea typeface="Montserrat"/>
                <a:cs typeface="Montserrat"/>
                <a:sym typeface="Montserrat"/>
              </a:defRPr>
            </a:lvl1pPr>
          </a:lstStyle>
          <a:p>
            <a:r>
              <a:t>1. Corporate &amp; Location Profile</a:t>
            </a:r>
          </a:p>
        </p:txBody>
      </p:sp>
      <p:sp>
        <p:nvSpPr>
          <p:cNvPr id="130" name="Google Shape;78;p14"/>
          <p:cNvSpPr/>
          <p:nvPr/>
        </p:nvSpPr>
        <p:spPr>
          <a:xfrm>
            <a:off x="847725" y="1665733"/>
            <a:ext cx="4829175" cy="19052"/>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31" name="Google Shape;79;p14"/>
          <p:cNvSpPr txBox="1"/>
          <p:nvPr/>
        </p:nvSpPr>
        <p:spPr>
          <a:xfrm>
            <a:off x="847725" y="1818133"/>
            <a:ext cx="482917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Ensure administrative host profile matches exact corporate records:</a:t>
            </a:r>
          </a:p>
        </p:txBody>
      </p:sp>
      <p:sp>
        <p:nvSpPr>
          <p:cNvPr id="132" name="Google Shape;80;p14"/>
          <p:cNvSpPr txBox="1"/>
          <p:nvPr/>
        </p:nvSpPr>
        <p:spPr>
          <a:xfrm>
            <a:off x="6515100" y="1341883"/>
            <a:ext cx="5070634" cy="228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b="1">
                <a:solidFill>
                  <a:srgbClr val="772432"/>
                </a:solidFill>
                <a:latin typeface="Montserrat"/>
                <a:ea typeface="Montserrat"/>
                <a:cs typeface="Montserrat"/>
                <a:sym typeface="Montserrat"/>
              </a:defRPr>
            </a:lvl1pPr>
          </a:lstStyle>
          <a:p>
            <a:r>
              <a:t>2. Financial &amp; Leadership Nominees</a:t>
            </a:r>
          </a:p>
        </p:txBody>
      </p:sp>
      <p:sp>
        <p:nvSpPr>
          <p:cNvPr id="133" name="Google Shape;81;p14"/>
          <p:cNvSpPr/>
          <p:nvPr/>
        </p:nvSpPr>
        <p:spPr>
          <a:xfrm>
            <a:off x="6515100" y="1665733"/>
            <a:ext cx="4829175" cy="19052"/>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34" name="Google Shape;82;p14"/>
          <p:cNvSpPr txBox="1"/>
          <p:nvPr/>
        </p:nvSpPr>
        <p:spPr>
          <a:xfrm>
            <a:off x="6515100" y="1818133"/>
            <a:ext cx="482917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Pre-approvals required for payments and officer boards:</a:t>
            </a:r>
          </a:p>
        </p:txBody>
      </p:sp>
      <p:sp>
        <p:nvSpPr>
          <p:cNvPr id="135" name="Google Shape;83;p14"/>
          <p:cNvSpPr txBox="1"/>
          <p:nvPr/>
        </p:nvSpPr>
        <p:spPr>
          <a:xfrm>
            <a:off x="952500" y="2408682"/>
            <a:ext cx="8572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Inter"/>
                <a:ea typeface="Inter"/>
                <a:cs typeface="Inter"/>
                <a:sym typeface="Inter"/>
              </a:defRPr>
            </a:lvl1pPr>
          </a:lstStyle>
          <a:p>
            <a:r>
              <a:t>•</a:t>
            </a:r>
          </a:p>
        </p:txBody>
      </p:sp>
      <p:sp>
        <p:nvSpPr>
          <p:cNvPr id="136" name="Google Shape;84;p14"/>
          <p:cNvSpPr txBox="1"/>
          <p:nvPr/>
        </p:nvSpPr>
        <p:spPr>
          <a:xfrm>
            <a:off x="1123950" y="2408682"/>
            <a:ext cx="4552950"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Official Toastmasters Club Name.</a:t>
            </a:r>
          </a:p>
        </p:txBody>
      </p:sp>
      <p:sp>
        <p:nvSpPr>
          <p:cNvPr id="137" name="Google Shape;85;p14"/>
          <p:cNvSpPr txBox="1"/>
          <p:nvPr/>
        </p:nvSpPr>
        <p:spPr>
          <a:xfrm>
            <a:off x="952500" y="2751582"/>
            <a:ext cx="8572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Inter"/>
                <a:ea typeface="Inter"/>
                <a:cs typeface="Inter"/>
                <a:sym typeface="Inter"/>
              </a:defRPr>
            </a:lvl1pPr>
          </a:lstStyle>
          <a:p>
            <a:r>
              <a:t>•</a:t>
            </a:r>
          </a:p>
        </p:txBody>
      </p:sp>
      <p:sp>
        <p:nvSpPr>
          <p:cNvPr id="138" name="Google Shape;86;p14"/>
          <p:cNvSpPr txBox="1"/>
          <p:nvPr/>
        </p:nvSpPr>
        <p:spPr>
          <a:xfrm>
            <a:off x="1123950" y="2751582"/>
            <a:ext cx="4552950" cy="444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Complete Physical Address (including room, block, and coordinates).</a:t>
            </a:r>
          </a:p>
        </p:txBody>
      </p:sp>
      <p:sp>
        <p:nvSpPr>
          <p:cNvPr id="139" name="Google Shape;87;p14"/>
          <p:cNvSpPr txBox="1"/>
          <p:nvPr/>
        </p:nvSpPr>
        <p:spPr>
          <a:xfrm>
            <a:off x="952500" y="3323082"/>
            <a:ext cx="8572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Inter"/>
                <a:ea typeface="Inter"/>
                <a:cs typeface="Inter"/>
                <a:sym typeface="Inter"/>
              </a:defRPr>
            </a:lvl1pPr>
          </a:lstStyle>
          <a:p>
            <a:r>
              <a:t>•</a:t>
            </a:r>
          </a:p>
        </p:txBody>
      </p:sp>
      <p:sp>
        <p:nvSpPr>
          <p:cNvPr id="140" name="Google Shape;88;p14"/>
          <p:cNvSpPr txBox="1"/>
          <p:nvPr/>
        </p:nvSpPr>
        <p:spPr>
          <a:xfrm>
            <a:off x="1123950" y="3323082"/>
            <a:ext cx="4552950" cy="444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When and at what time they will have the meetings. Online / Offline / Hybrid. </a:t>
            </a:r>
          </a:p>
        </p:txBody>
      </p:sp>
      <p:sp>
        <p:nvSpPr>
          <p:cNvPr id="141" name="Google Shape;89;p14"/>
          <p:cNvSpPr txBox="1"/>
          <p:nvPr/>
        </p:nvSpPr>
        <p:spPr>
          <a:xfrm>
            <a:off x="6619875" y="2180082"/>
            <a:ext cx="8572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Inter"/>
                <a:ea typeface="Inter"/>
                <a:cs typeface="Inter"/>
                <a:sym typeface="Inter"/>
              </a:defRPr>
            </a:lvl1pPr>
          </a:lstStyle>
          <a:p>
            <a:r>
              <a:t>•</a:t>
            </a:r>
          </a:p>
        </p:txBody>
      </p:sp>
      <p:sp>
        <p:nvSpPr>
          <p:cNvPr id="142" name="Google Shape;90;p14"/>
          <p:cNvSpPr txBox="1"/>
          <p:nvPr/>
        </p:nvSpPr>
        <p:spPr>
          <a:xfrm>
            <a:off x="6791325" y="2180082"/>
            <a:ext cx="4552950" cy="444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Get Approval for the Payment of Chartering a club. What will be Payment method. Any Tax Exemption </a:t>
            </a:r>
          </a:p>
        </p:txBody>
      </p:sp>
      <p:sp>
        <p:nvSpPr>
          <p:cNvPr id="143" name="Google Shape;91;p14"/>
          <p:cNvSpPr txBox="1"/>
          <p:nvPr/>
        </p:nvSpPr>
        <p:spPr>
          <a:xfrm>
            <a:off x="6619875" y="2764282"/>
            <a:ext cx="8572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Inter"/>
                <a:ea typeface="Inter"/>
                <a:cs typeface="Inter"/>
                <a:sym typeface="Inter"/>
              </a:defRPr>
            </a:lvl1pPr>
          </a:lstStyle>
          <a:p>
            <a:r>
              <a:t>•</a:t>
            </a:r>
          </a:p>
        </p:txBody>
      </p:sp>
      <p:sp>
        <p:nvSpPr>
          <p:cNvPr id="144" name="Google Shape;92;p14"/>
          <p:cNvSpPr txBox="1"/>
          <p:nvPr/>
        </p:nvSpPr>
        <p:spPr>
          <a:xfrm>
            <a:off x="6791325" y="2764282"/>
            <a:ext cx="4552950"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Roster of minimum 20 prospective members.</a:t>
            </a:r>
          </a:p>
        </p:txBody>
      </p:sp>
      <p:sp>
        <p:nvSpPr>
          <p:cNvPr id="145" name="Google Shape;93;p14"/>
          <p:cNvSpPr txBox="1"/>
          <p:nvPr/>
        </p:nvSpPr>
        <p:spPr>
          <a:xfrm>
            <a:off x="6619875" y="3107182"/>
            <a:ext cx="8572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Inter"/>
                <a:ea typeface="Inter"/>
                <a:cs typeface="Inter"/>
                <a:sym typeface="Inter"/>
              </a:defRPr>
            </a:lvl1pPr>
          </a:lstStyle>
          <a:p>
            <a:r>
              <a:t>•</a:t>
            </a:r>
          </a:p>
        </p:txBody>
      </p:sp>
      <p:sp>
        <p:nvSpPr>
          <p:cNvPr id="146" name="Google Shape;94;p14"/>
          <p:cNvSpPr txBox="1"/>
          <p:nvPr/>
        </p:nvSpPr>
        <p:spPr>
          <a:xfrm>
            <a:off x="6791325" y="3107182"/>
            <a:ext cx="4552875"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Identify 7 Excom roles</a:t>
            </a:r>
          </a:p>
        </p:txBody>
      </p:sp>
      <p:sp>
        <p:nvSpPr>
          <p:cNvPr id="147" name="Google Shape;95;p14"/>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14980"/>
              </a:lnSpc>
              <a:defRPr sz="2500">
                <a:solidFill>
                  <a:srgbClr val="004165"/>
                </a:solidFill>
                <a:latin typeface="Montserrat ExtraBold"/>
                <a:ea typeface="Montserrat ExtraBold"/>
                <a:cs typeface="Montserrat ExtraBold"/>
                <a:sym typeface="Montserrat ExtraBold"/>
              </a:defRPr>
            </a:lvl1pPr>
          </a:lstStyle>
          <a:p>
            <a:r>
              <a:t>Information Gathering Checklist</a:t>
            </a:r>
          </a:p>
        </p:txBody>
      </p:sp>
      <p:sp>
        <p:nvSpPr>
          <p:cNvPr id="148" name="Google Shape;96;p14"/>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49" name="Google Shape;97;p14"/>
          <p:cNvSpPr txBox="1"/>
          <p:nvPr/>
        </p:nvSpPr>
        <p:spPr>
          <a:xfrm>
            <a:off x="6611973" y="3450082"/>
            <a:ext cx="85802"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Inter"/>
                <a:ea typeface="Inter"/>
                <a:cs typeface="Inter"/>
                <a:sym typeface="Inter"/>
              </a:defRPr>
            </a:lvl1pPr>
          </a:lstStyle>
          <a:p>
            <a:r>
              <a:t>•</a:t>
            </a:r>
          </a:p>
        </p:txBody>
      </p:sp>
      <p:sp>
        <p:nvSpPr>
          <p:cNvPr id="150" name="Google Shape;98;p14"/>
          <p:cNvSpPr txBox="1"/>
          <p:nvPr/>
        </p:nvSpPr>
        <p:spPr>
          <a:xfrm>
            <a:off x="6783423" y="3450082"/>
            <a:ext cx="4552877" cy="177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nSpc>
                <a:spcPct val="150000"/>
              </a:lnSpc>
              <a:defRPr sz="1200">
                <a:solidFill>
                  <a:srgbClr val="1E293B"/>
                </a:solidFill>
                <a:latin typeface="Inter"/>
                <a:ea typeface="Inter"/>
                <a:cs typeface="Inter"/>
                <a:sym typeface="Inter"/>
              </a:defRPr>
            </a:lvl1pPr>
          </a:lstStyle>
          <a:p>
            <a:r>
              <a:t>Identify and onboard Club Coordinator/President/HR details.</a:t>
            </a:r>
          </a:p>
        </p:txBody>
      </p:sp>
      <p:grpSp>
        <p:nvGrpSpPr>
          <p:cNvPr id="161" name="Google Shape;99;p14"/>
          <p:cNvGrpSpPr/>
          <p:nvPr/>
        </p:nvGrpSpPr>
        <p:grpSpPr>
          <a:xfrm>
            <a:off x="3241869" y="4377182"/>
            <a:ext cx="5708263" cy="2087980"/>
            <a:chOff x="0" y="0"/>
            <a:chExt cx="5708261" cy="2087979"/>
          </a:xfrm>
        </p:grpSpPr>
        <p:pic>
          <p:nvPicPr>
            <p:cNvPr id="151" name="Google Shape;100;p14" descr="Google Shape;100;p14"/>
            <p:cNvPicPr>
              <a:picLocks noChangeAspect="1"/>
            </p:cNvPicPr>
            <p:nvPr/>
          </p:nvPicPr>
          <p:blipFill>
            <a:blip r:embed="rId4"/>
            <a:stretch>
              <a:fillRect/>
            </a:stretch>
          </p:blipFill>
          <p:spPr>
            <a:xfrm>
              <a:off x="-1" y="0"/>
              <a:ext cx="5708263" cy="2087980"/>
            </a:xfrm>
            <a:prstGeom prst="rect">
              <a:avLst/>
            </a:prstGeom>
            <a:ln w="12700" cap="flat">
              <a:noFill/>
              <a:miter lim="400000"/>
            </a:ln>
            <a:effectLst/>
          </p:spPr>
        </p:pic>
        <p:sp>
          <p:nvSpPr>
            <p:cNvPr id="152" name="Google Shape;101;p14"/>
            <p:cNvSpPr txBox="1"/>
            <p:nvPr/>
          </p:nvSpPr>
          <p:spPr>
            <a:xfrm>
              <a:off x="240147" y="276225"/>
              <a:ext cx="4408389" cy="228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500" b="1">
                  <a:solidFill>
                    <a:srgbClr val="772432"/>
                  </a:solidFill>
                  <a:latin typeface="Montserrat"/>
                  <a:ea typeface="Montserrat"/>
                  <a:cs typeface="Montserrat"/>
                  <a:sym typeface="Montserrat"/>
                </a:defRPr>
              </a:lvl1pPr>
            </a:lstStyle>
            <a:p>
              <a:r>
                <a:t>3. Pre-work of ADs</a:t>
              </a:r>
            </a:p>
          </p:txBody>
        </p:sp>
        <p:sp>
          <p:nvSpPr>
            <p:cNvPr id="153" name="Google Shape;102;p14"/>
            <p:cNvSpPr txBox="1"/>
            <p:nvPr/>
          </p:nvSpPr>
          <p:spPr>
            <a:xfrm>
              <a:off x="217792" y="1203325"/>
              <a:ext cx="74531" cy="177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200">
                  <a:solidFill>
                    <a:srgbClr val="1E293B"/>
                  </a:solidFill>
                  <a:latin typeface="Inter"/>
                  <a:ea typeface="Inter"/>
                  <a:cs typeface="Inter"/>
                  <a:sym typeface="Inter"/>
                </a:defRPr>
              </a:lvl1pPr>
            </a:lstStyle>
            <a:p>
              <a:r>
                <a:t>•</a:t>
              </a:r>
            </a:p>
          </p:txBody>
        </p:sp>
        <p:sp>
          <p:nvSpPr>
            <p:cNvPr id="154" name="Google Shape;103;p14"/>
            <p:cNvSpPr txBox="1"/>
            <p:nvPr/>
          </p:nvSpPr>
          <p:spPr>
            <a:xfrm>
              <a:off x="366851" y="1203325"/>
              <a:ext cx="4922285" cy="177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50000"/>
                </a:lnSpc>
                <a:defRPr sz="1200">
                  <a:solidFill>
                    <a:srgbClr val="1E293B"/>
                  </a:solidFill>
                  <a:latin typeface="Inter"/>
                  <a:ea typeface="Inter"/>
                  <a:cs typeface="Inter"/>
                  <a:sym typeface="Inter"/>
                </a:defRPr>
              </a:lvl1pPr>
            </a:lstStyle>
            <a:p>
              <a:r>
                <a:t>District Alignment: Enter your assigned District, Division, and Area.</a:t>
              </a:r>
            </a:p>
          </p:txBody>
        </p:sp>
        <p:sp>
          <p:nvSpPr>
            <p:cNvPr id="155" name="Google Shape;104;p14"/>
            <p:cNvSpPr txBox="1"/>
            <p:nvPr/>
          </p:nvSpPr>
          <p:spPr>
            <a:xfrm>
              <a:off x="217792" y="1457325"/>
              <a:ext cx="74531" cy="177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200">
                  <a:solidFill>
                    <a:srgbClr val="1E293B"/>
                  </a:solidFill>
                  <a:latin typeface="Inter"/>
                  <a:ea typeface="Inter"/>
                  <a:cs typeface="Inter"/>
                  <a:sym typeface="Inter"/>
                </a:defRPr>
              </a:lvl1pPr>
            </a:lstStyle>
            <a:p>
              <a:r>
                <a:t>•</a:t>
              </a:r>
            </a:p>
          </p:txBody>
        </p:sp>
        <p:sp>
          <p:nvSpPr>
            <p:cNvPr id="156" name="Google Shape;105;p14"/>
            <p:cNvSpPr txBox="1"/>
            <p:nvPr/>
          </p:nvSpPr>
          <p:spPr>
            <a:xfrm>
              <a:off x="366850" y="1457325"/>
              <a:ext cx="3958316" cy="177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50000"/>
                </a:lnSpc>
                <a:defRPr sz="1200" b="1">
                  <a:solidFill>
                    <a:srgbClr val="1E293B"/>
                  </a:solidFill>
                  <a:latin typeface="Inter"/>
                  <a:ea typeface="Inter"/>
                  <a:cs typeface="Inter"/>
                  <a:sym typeface="Inter"/>
                </a:defRPr>
              </a:lvl1pPr>
            </a:lstStyle>
            <a:p>
              <a:r>
                <a:t>Prepare Invoice</a:t>
              </a:r>
            </a:p>
          </p:txBody>
        </p:sp>
        <p:sp>
          <p:nvSpPr>
            <p:cNvPr id="157" name="Google Shape;106;p14"/>
            <p:cNvSpPr txBox="1"/>
            <p:nvPr/>
          </p:nvSpPr>
          <p:spPr>
            <a:xfrm>
              <a:off x="217792" y="695324"/>
              <a:ext cx="74531" cy="177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200">
                  <a:solidFill>
                    <a:srgbClr val="1E293B"/>
                  </a:solidFill>
                  <a:latin typeface="Inter"/>
                  <a:ea typeface="Inter"/>
                  <a:cs typeface="Inter"/>
                  <a:sym typeface="Inter"/>
                </a:defRPr>
              </a:lvl1pPr>
            </a:lstStyle>
            <a:p>
              <a:r>
                <a:t>•</a:t>
              </a:r>
            </a:p>
          </p:txBody>
        </p:sp>
        <p:sp>
          <p:nvSpPr>
            <p:cNvPr id="158" name="Google Shape;107;p14"/>
            <p:cNvSpPr txBox="1"/>
            <p:nvPr/>
          </p:nvSpPr>
          <p:spPr>
            <a:xfrm>
              <a:off x="366850" y="695324"/>
              <a:ext cx="4957942" cy="177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50000"/>
                </a:lnSpc>
                <a:defRPr sz="1200">
                  <a:solidFill>
                    <a:srgbClr val="1E293B"/>
                  </a:solidFill>
                  <a:latin typeface="Inter"/>
                  <a:ea typeface="Inter"/>
                  <a:cs typeface="Inter"/>
                  <a:sym typeface="Inter"/>
                </a:defRPr>
              </a:lvl1pPr>
            </a:lstStyle>
            <a:p>
              <a:r>
                <a:t>Get 2 Mentors and 2 Sponsors for the new club. Who should be?</a:t>
              </a:r>
            </a:p>
          </p:txBody>
        </p:sp>
        <p:sp>
          <p:nvSpPr>
            <p:cNvPr id="159" name="Google Shape;108;p14"/>
            <p:cNvSpPr txBox="1"/>
            <p:nvPr/>
          </p:nvSpPr>
          <p:spPr>
            <a:xfrm>
              <a:off x="217792" y="949324"/>
              <a:ext cx="74531" cy="177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200">
                  <a:solidFill>
                    <a:srgbClr val="1E293B"/>
                  </a:solidFill>
                  <a:latin typeface="Inter"/>
                  <a:ea typeface="Inter"/>
                  <a:cs typeface="Inter"/>
                  <a:sym typeface="Inter"/>
                </a:defRPr>
              </a:lvl1pPr>
            </a:lstStyle>
            <a:p>
              <a:r>
                <a:t>•</a:t>
              </a:r>
            </a:p>
          </p:txBody>
        </p:sp>
        <p:sp>
          <p:nvSpPr>
            <p:cNvPr id="160" name="Google Shape;109;p14"/>
            <p:cNvSpPr txBox="1"/>
            <p:nvPr/>
          </p:nvSpPr>
          <p:spPr>
            <a:xfrm>
              <a:off x="366850" y="949324"/>
              <a:ext cx="3958316" cy="1778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50000"/>
                </a:lnSpc>
                <a:defRPr sz="1200">
                  <a:solidFill>
                    <a:srgbClr val="1E293B"/>
                  </a:solidFill>
                  <a:latin typeface="Inter"/>
                  <a:ea typeface="Inter"/>
                  <a:cs typeface="Inter"/>
                  <a:sym typeface="Inter"/>
                </a:defRPr>
              </a:lvl1pPr>
            </a:lstStyle>
            <a:p>
              <a:r>
                <a:t>Sponsoring Clubs. Why this is required?</a:t>
              </a:r>
            </a:p>
          </p:txBody>
        </p:sp>
      </p:grpSp>
      <p:sp>
        <p:nvSpPr>
          <p:cNvPr id="162" name="Google Shape;110;p14"/>
          <p:cNvSpPr/>
          <p:nvPr/>
        </p:nvSpPr>
        <p:spPr>
          <a:xfrm>
            <a:off x="3496705" y="4899914"/>
            <a:ext cx="4829178" cy="19052"/>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p:cNvGrpSpPr/>
        <p:nvPr/>
      </p:nvGrpSpPr>
      <p:grpSpPr>
        <a:xfrm>
          <a:off x="0" y="0"/>
          <a:ext cx="0" cy="0"/>
          <a:chOff x="0" y="0"/>
          <a:chExt cx="0" cy="0"/>
        </a:xfrm>
      </p:grpSpPr>
      <p:pic>
        <p:nvPicPr>
          <p:cNvPr id="296" name="Google Shape;295;p32" descr="Google Shape;295;p3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97" name="Google Shape;296;p32"/>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98" name="Google Shape;297;p32"/>
          <p:cNvSpPr/>
          <p:nvPr/>
        </p:nvSpPr>
        <p:spPr>
          <a:xfrm>
            <a:off x="0" y="0"/>
            <a:ext cx="12192000" cy="95250"/>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99" name="Google Shape;298;p32"/>
          <p:cNvSpPr/>
          <p:nvPr/>
        </p:nvSpPr>
        <p:spPr>
          <a:xfrm>
            <a:off x="5715000" y="2786060"/>
            <a:ext cx="762000" cy="47627"/>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00" name="Google Shape;299;p32"/>
          <p:cNvSpPr txBox="1"/>
          <p:nvPr/>
        </p:nvSpPr>
        <p:spPr>
          <a:xfrm>
            <a:off x="2860593" y="3071810"/>
            <a:ext cx="6470812" cy="508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ct val="125000"/>
              </a:lnSpc>
              <a:defRPr sz="3300" b="1">
                <a:solidFill>
                  <a:srgbClr val="FFFFFF"/>
                </a:solidFill>
                <a:latin typeface="Montserrat"/>
                <a:ea typeface="Montserrat"/>
                <a:cs typeface="Montserrat"/>
                <a:sym typeface="Montserrat"/>
              </a:defRPr>
            </a:lvl1pPr>
          </a:lstStyle>
          <a:p>
            <a:r>
              <a:t>Part 4: Prepare Invoice</a:t>
            </a:r>
          </a:p>
        </p:txBody>
      </p:sp>
      <p:sp>
        <p:nvSpPr>
          <p:cNvPr id="301" name="Google Shape;300;p32"/>
          <p:cNvSpPr txBox="1"/>
          <p:nvPr/>
        </p:nvSpPr>
        <p:spPr>
          <a:xfrm>
            <a:off x="2047875" y="3805237"/>
            <a:ext cx="8096250" cy="215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ct val="149964"/>
              </a:lnSpc>
              <a:defRPr>
                <a:solidFill>
                  <a:srgbClr val="E2E8F0"/>
                </a:solidFill>
                <a:latin typeface="Inter"/>
                <a:ea typeface="Inter"/>
                <a:cs typeface="Inter"/>
                <a:sym typeface="Inter"/>
              </a:defRPr>
            </a:lvl1pPr>
          </a:lstStyle>
          <a:p>
            <a:r>
              <a:t>Two types of Invoice are there: PERFORMA INVOICE and TAX INVOICE</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303" name="Google Shape;305;p33"/>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04" name="Google Shape;306;p33"/>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05" name="Google Shape;307;p33"/>
          <p:cNvSpPr txBox="1"/>
          <p:nvPr/>
        </p:nvSpPr>
        <p:spPr>
          <a:xfrm>
            <a:off x="761999" y="476249"/>
            <a:ext cx="11401502" cy="381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INVOICE: “</a:t>
            </a:r>
            <a:r>
              <a:rPr b="1">
                <a:latin typeface="Inter"/>
                <a:ea typeface="Inter"/>
                <a:cs typeface="Inter"/>
                <a:sym typeface="Inter"/>
              </a:rPr>
              <a:t>Club Charter PERFORMA INVOICE”</a:t>
            </a:r>
          </a:p>
        </p:txBody>
      </p:sp>
      <p:sp>
        <p:nvSpPr>
          <p:cNvPr id="306" name="Google Shape;308;p33"/>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307" name="Google Shape;309;p33" descr="Google Shape;309;p33"/>
          <p:cNvPicPr>
            <a:picLocks noChangeAspect="1"/>
          </p:cNvPicPr>
          <p:nvPr/>
        </p:nvPicPr>
        <p:blipFill>
          <a:blip r:embed="rId2"/>
          <a:stretch>
            <a:fillRect/>
          </a:stretch>
        </p:blipFill>
        <p:spPr>
          <a:xfrm>
            <a:off x="234684" y="1229616"/>
            <a:ext cx="7455404" cy="4344287"/>
          </a:xfrm>
          <a:prstGeom prst="rect">
            <a:avLst/>
          </a:prstGeom>
          <a:ln w="12700">
            <a:miter lim="400000"/>
          </a:ln>
        </p:spPr>
      </p:pic>
      <p:pic>
        <p:nvPicPr>
          <p:cNvPr id="308" name="Google Shape;310;p33" descr="Google Shape;310;p33"/>
          <p:cNvPicPr>
            <a:picLocks noChangeAspect="1"/>
          </p:cNvPicPr>
          <p:nvPr/>
        </p:nvPicPr>
        <p:blipFill>
          <a:blip r:embed="rId3"/>
          <a:stretch>
            <a:fillRect/>
          </a:stretch>
        </p:blipFill>
        <p:spPr>
          <a:xfrm>
            <a:off x="7803039" y="4026158"/>
            <a:ext cx="4495803" cy="2743202"/>
          </a:xfrm>
          <a:prstGeom prst="rect">
            <a:avLst/>
          </a:prstGeom>
          <a:ln w="12700">
            <a:miter lim="400000"/>
          </a:ln>
        </p:spPr>
      </p:pic>
      <p:sp>
        <p:nvSpPr>
          <p:cNvPr id="309" name="Google Shape;311;p33"/>
          <p:cNvSpPr/>
          <p:nvPr/>
        </p:nvSpPr>
        <p:spPr>
          <a:xfrm>
            <a:off x="1375130" y="4383523"/>
            <a:ext cx="510825" cy="285121"/>
          </a:xfrm>
          <a:prstGeom prst="ellipse">
            <a:avLst/>
          </a:prstGeom>
          <a:ln w="25400">
            <a:solidFill>
              <a:srgbClr val="8C3A38"/>
            </a:solidFill>
          </a:ln>
        </p:spPr>
        <p:txBody>
          <a:bodyPr lIns="0" tIns="0" rIns="0" bIns="0"/>
          <a:lstStyle/>
          <a:p>
            <a:pPr>
              <a:defRPr>
                <a:solidFill>
                  <a:srgbClr val="FFFFFF"/>
                </a:solidFill>
              </a:defRPr>
            </a:pPr>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311" name="Google Shape;316;p34"/>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12" name="Google Shape;317;p34"/>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13" name="Google Shape;318;p34"/>
          <p:cNvSpPr txBox="1"/>
          <p:nvPr/>
        </p:nvSpPr>
        <p:spPr>
          <a:xfrm>
            <a:off x="761999" y="476249"/>
            <a:ext cx="11401502" cy="381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INVOICE: “</a:t>
            </a:r>
            <a:r>
              <a:rPr b="1">
                <a:latin typeface="Inter"/>
                <a:ea typeface="Inter"/>
                <a:cs typeface="Inter"/>
                <a:sym typeface="Inter"/>
              </a:rPr>
              <a:t>Club Charter TAX INVOICE”</a:t>
            </a:r>
          </a:p>
        </p:txBody>
      </p:sp>
      <p:sp>
        <p:nvSpPr>
          <p:cNvPr id="314" name="Google Shape;319;p34"/>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315" name="Google Shape;320;p34" descr="Google Shape;320;p34"/>
          <p:cNvPicPr>
            <a:picLocks noChangeAspect="1"/>
          </p:cNvPicPr>
          <p:nvPr/>
        </p:nvPicPr>
        <p:blipFill>
          <a:blip r:embed="rId2"/>
          <a:stretch>
            <a:fillRect/>
          </a:stretch>
        </p:blipFill>
        <p:spPr>
          <a:xfrm>
            <a:off x="592254" y="1003016"/>
            <a:ext cx="7669026" cy="4563927"/>
          </a:xfrm>
          <a:prstGeom prst="rect">
            <a:avLst/>
          </a:prstGeom>
          <a:ln w="12700">
            <a:miter lim="400000"/>
          </a:ln>
        </p:spPr>
      </p:pic>
      <p:pic>
        <p:nvPicPr>
          <p:cNvPr id="316" name="Google Shape;321;p34" descr="Google Shape;321;p34"/>
          <p:cNvPicPr>
            <a:picLocks noChangeAspect="1"/>
          </p:cNvPicPr>
          <p:nvPr/>
        </p:nvPicPr>
        <p:blipFill>
          <a:blip r:embed="rId3"/>
          <a:stretch>
            <a:fillRect/>
          </a:stretch>
        </p:blipFill>
        <p:spPr>
          <a:xfrm>
            <a:off x="8410375" y="2202619"/>
            <a:ext cx="3873502" cy="1790702"/>
          </a:xfrm>
          <a:prstGeom prst="rect">
            <a:avLst/>
          </a:prstGeom>
          <a:ln w="12700">
            <a:miter lim="400000"/>
          </a:ln>
        </p:spPr>
      </p:pic>
      <p:sp>
        <p:nvSpPr>
          <p:cNvPr id="317" name="Google Shape;322;p34"/>
          <p:cNvSpPr txBox="1"/>
          <p:nvPr/>
        </p:nvSpPr>
        <p:spPr>
          <a:xfrm>
            <a:off x="575978" y="5908781"/>
            <a:ext cx="10799559" cy="685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lvl="2">
              <a:defRPr sz="1500" b="1">
                <a:latin typeface="Montserrat"/>
                <a:ea typeface="Montserrat"/>
                <a:cs typeface="Montserrat"/>
                <a:sym typeface="Montserrat"/>
              </a:defRPr>
            </a:pPr>
            <a:r>
              <a:t>Make sure to ADD BANK BACKEND / TRANSFER chargers OR else you will have to ask the team to make the payment again.</a:t>
            </a:r>
          </a:p>
          <a:p>
            <a:pPr lvl="2">
              <a:defRPr sz="1500" b="1">
                <a:latin typeface="Montserrat"/>
                <a:ea typeface="Montserrat"/>
                <a:cs typeface="Montserrat"/>
                <a:sym typeface="Montserrat"/>
              </a:defRPr>
            </a:pPr>
            <a:r>
              <a:t>Preferred to keep 20$ as Bank/Transfer fees. </a:t>
            </a:r>
          </a:p>
        </p:txBody>
      </p:sp>
      <p:sp>
        <p:nvSpPr>
          <p:cNvPr id="318" name="Google Shape;323;p34"/>
          <p:cNvSpPr/>
          <p:nvPr/>
        </p:nvSpPr>
        <p:spPr>
          <a:xfrm>
            <a:off x="1693385" y="4192568"/>
            <a:ext cx="510825" cy="285121"/>
          </a:xfrm>
          <a:prstGeom prst="ellipse">
            <a:avLst/>
          </a:prstGeom>
          <a:ln w="25400">
            <a:solidFill>
              <a:srgbClr val="8C3A38"/>
            </a:solidFill>
          </a:ln>
        </p:spPr>
        <p:txBody>
          <a:bodyPr lIns="0" tIns="0" rIns="0" bIns="0"/>
          <a:lstStyle/>
          <a:p>
            <a:pPr>
              <a:defRPr>
                <a:solidFill>
                  <a:srgbClr val="FFFFFF"/>
                </a:solidFill>
              </a:defRPr>
            </a:pPr>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p:cNvGrpSpPr/>
        <p:nvPr/>
      </p:nvGrpSpPr>
      <p:grpSpPr>
        <a:xfrm>
          <a:off x="0" y="0"/>
          <a:ext cx="0" cy="0"/>
          <a:chOff x="0" y="0"/>
          <a:chExt cx="0" cy="0"/>
        </a:xfrm>
      </p:grpSpPr>
      <p:pic>
        <p:nvPicPr>
          <p:cNvPr id="320" name="Google Shape;328;p35" descr="Google Shape;328;p35"/>
          <p:cNvPicPr>
            <a:picLocks noChangeAspect="1"/>
          </p:cNvPicPr>
          <p:nvPr/>
        </p:nvPicPr>
        <p:blipFill>
          <a:blip r:embed="rId2"/>
          <a:stretch>
            <a:fillRect/>
          </a:stretch>
        </p:blipFill>
        <p:spPr>
          <a:xfrm>
            <a:off x="0" y="-57150"/>
            <a:ext cx="12192000" cy="6858000"/>
          </a:xfrm>
          <a:prstGeom prst="rect">
            <a:avLst/>
          </a:prstGeom>
          <a:ln w="12700">
            <a:miter lim="400000"/>
          </a:ln>
        </p:spPr>
      </p:pic>
      <p:pic>
        <p:nvPicPr>
          <p:cNvPr id="321" name="Google Shape;329;p35" descr="Google Shape;329;p35"/>
          <p:cNvPicPr>
            <a:picLocks noChangeAspect="1"/>
          </p:cNvPicPr>
          <p:nvPr/>
        </p:nvPicPr>
        <p:blipFill>
          <a:blip r:embed="rId3"/>
          <a:stretch>
            <a:fillRect/>
          </a:stretch>
        </p:blipFill>
        <p:spPr>
          <a:xfrm>
            <a:off x="3557599" y="3868625"/>
            <a:ext cx="5076827" cy="495302"/>
          </a:xfrm>
          <a:prstGeom prst="rect">
            <a:avLst/>
          </a:prstGeom>
          <a:ln w="12700">
            <a:miter lim="400000"/>
          </a:ln>
        </p:spPr>
      </p:pic>
      <p:sp>
        <p:nvSpPr>
          <p:cNvPr id="322" name="Google Shape;330;p35"/>
          <p:cNvSpPr/>
          <p:nvPr/>
        </p:nvSpPr>
        <p:spPr>
          <a:xfrm>
            <a:off x="0" y="6800849"/>
            <a:ext cx="12192000" cy="57302"/>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23" name="Google Shape;331;p35"/>
          <p:cNvSpPr/>
          <p:nvPr/>
        </p:nvSpPr>
        <p:spPr>
          <a:xfrm>
            <a:off x="0" y="0"/>
            <a:ext cx="12192000" cy="95250"/>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24" name="Google Shape;332;p35"/>
          <p:cNvSpPr txBox="1"/>
          <p:nvPr/>
        </p:nvSpPr>
        <p:spPr>
          <a:xfrm>
            <a:off x="3310650" y="2114550"/>
            <a:ext cx="5570699" cy="5207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defRPr sz="3400">
                <a:solidFill>
                  <a:srgbClr val="FFFFFF"/>
                </a:solidFill>
                <a:latin typeface="Montserrat ExtraBold"/>
                <a:ea typeface="Montserrat ExtraBold"/>
                <a:cs typeface="Montserrat ExtraBold"/>
                <a:sym typeface="Montserrat ExtraBold"/>
              </a:defRPr>
            </a:lvl1pPr>
          </a:lstStyle>
          <a:p>
            <a:r>
              <a:t>Ready for Submission?</a:t>
            </a:r>
          </a:p>
        </p:txBody>
      </p:sp>
      <p:sp>
        <p:nvSpPr>
          <p:cNvPr id="325" name="Google Shape;333;p35"/>
          <p:cNvSpPr txBox="1"/>
          <p:nvPr/>
        </p:nvSpPr>
        <p:spPr>
          <a:xfrm>
            <a:off x="571500" y="2828925"/>
            <a:ext cx="11049000" cy="571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ct val="150000"/>
              </a:lnSpc>
              <a:defRPr sz="1500">
                <a:solidFill>
                  <a:srgbClr val="E2E8F0"/>
                </a:solidFill>
                <a:latin typeface="Inter"/>
                <a:ea typeface="Inter"/>
                <a:cs typeface="Inter"/>
                <a:sym typeface="Inter"/>
              </a:defRPr>
            </a:lvl1pPr>
          </a:lstStyle>
          <a:p>
            <a:r>
              <a:t>Perform a final audit with CGD team, TRIO and Division Director on the document files before packaging and emailing them to Toastmasters World Headquarters!</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p:cNvGrpSpPr/>
        <p:nvPr/>
      </p:nvGrpSpPr>
      <p:grpSpPr>
        <a:xfrm>
          <a:off x="0" y="0"/>
          <a:ext cx="0" cy="0"/>
          <a:chOff x="0" y="0"/>
          <a:chExt cx="0" cy="0"/>
        </a:xfrm>
      </p:grpSpPr>
      <p:pic>
        <p:nvPicPr>
          <p:cNvPr id="327" name="Google Shape;295;p32" descr="Google Shape;295;p3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328" name="Google Shape;296;p32"/>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29" name="Google Shape;297;p32"/>
          <p:cNvSpPr/>
          <p:nvPr/>
        </p:nvSpPr>
        <p:spPr>
          <a:xfrm>
            <a:off x="0" y="0"/>
            <a:ext cx="12192000" cy="95250"/>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30" name="Google Shape;298;p32"/>
          <p:cNvSpPr/>
          <p:nvPr/>
        </p:nvSpPr>
        <p:spPr>
          <a:xfrm>
            <a:off x="5715000" y="2786060"/>
            <a:ext cx="762000" cy="47627"/>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31" name="Google Shape;299;p32"/>
          <p:cNvSpPr txBox="1"/>
          <p:nvPr/>
        </p:nvSpPr>
        <p:spPr>
          <a:xfrm>
            <a:off x="2047874" y="3048785"/>
            <a:ext cx="8096251" cy="508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ct val="125000"/>
              </a:lnSpc>
              <a:defRPr sz="3300" b="1">
                <a:solidFill>
                  <a:srgbClr val="FFFFFF"/>
                </a:solidFill>
                <a:latin typeface="Montserrat"/>
                <a:ea typeface="Montserrat"/>
                <a:cs typeface="Montserrat"/>
                <a:sym typeface="Montserrat"/>
              </a:defRPr>
            </a:lvl1pPr>
          </a:lstStyle>
          <a:p>
            <a:r>
              <a:rPr dirty="0"/>
              <a:t>Part 5: Charter your new club - Activity</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Text 0"/>
          <p:cNvSpPr txBox="1"/>
          <p:nvPr/>
        </p:nvSpPr>
        <p:spPr>
          <a:xfrm>
            <a:off x="548640" y="401627"/>
            <a:ext cx="9144001" cy="1568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200" b="1" spc="200">
                <a:solidFill>
                  <a:srgbClr val="D99B00"/>
                </a:solidFill>
                <a:latin typeface="Calibri"/>
                <a:ea typeface="Calibri"/>
                <a:cs typeface="Calibri"/>
                <a:sym typeface="Calibri"/>
              </a:defRPr>
            </a:lvl1pPr>
          </a:lstStyle>
          <a:p>
            <a:r>
              <a:t>THE CASE</a:t>
            </a:r>
          </a:p>
        </p:txBody>
      </p:sp>
      <p:sp>
        <p:nvSpPr>
          <p:cNvPr id="334" name="Text 1"/>
          <p:cNvSpPr txBox="1"/>
          <p:nvPr/>
        </p:nvSpPr>
        <p:spPr>
          <a:xfrm>
            <a:off x="548640" y="685800"/>
            <a:ext cx="1051560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3000" b="1">
                <a:solidFill>
                  <a:srgbClr val="004165"/>
                </a:solidFill>
                <a:latin typeface="Cambria"/>
                <a:ea typeface="Cambria"/>
                <a:cs typeface="Cambria"/>
                <a:sym typeface="Cambria"/>
              </a:defRPr>
            </a:lvl1pPr>
          </a:lstStyle>
          <a:p>
            <a:r>
              <a:t>A New Club Takes Shape in Alwar</a:t>
            </a:r>
          </a:p>
        </p:txBody>
      </p:sp>
      <p:sp>
        <p:nvSpPr>
          <p:cNvPr id="335" name="Shape 2"/>
          <p:cNvSpPr/>
          <p:nvPr/>
        </p:nvSpPr>
        <p:spPr>
          <a:xfrm>
            <a:off x="548640" y="1600200"/>
            <a:ext cx="3520441" cy="2286000"/>
          </a:xfrm>
          <a:prstGeom prst="roundRect">
            <a:avLst>
              <a:gd name="adj" fmla="val 3200"/>
            </a:avLst>
          </a:prstGeom>
          <a:solidFill>
            <a:srgbClr val="F8FAFC"/>
          </a:solidFill>
          <a:ln w="12700">
            <a:solidFill>
              <a:srgbClr val="E2E8F0"/>
            </a:solidFill>
          </a:ln>
          <a:effectLst>
            <a:outerShdw blurRad="50800" dist="25400" dir="5400000" rotWithShape="0">
              <a:srgbClr val="000000">
                <a:alpha val="8000"/>
              </a:srgbClr>
            </a:outerShdw>
          </a:effectLst>
        </p:spPr>
        <p:txBody>
          <a:bodyPr lIns="45719" rIns="45719"/>
          <a:lstStyle/>
          <a:p>
            <a:pPr>
              <a:defRPr sz="1800">
                <a:latin typeface="Calibri"/>
                <a:ea typeface="Calibri"/>
                <a:cs typeface="Calibri"/>
                <a:sym typeface="Calibri"/>
              </a:defRPr>
            </a:pPr>
            <a:endParaRPr/>
          </a:p>
        </p:txBody>
      </p:sp>
      <p:sp>
        <p:nvSpPr>
          <p:cNvPr id="336" name="Shape 3"/>
          <p:cNvSpPr/>
          <p:nvPr/>
        </p:nvSpPr>
        <p:spPr>
          <a:xfrm>
            <a:off x="749808" y="1783079"/>
            <a:ext cx="438912" cy="438913"/>
          </a:xfrm>
          <a:prstGeom prst="ellipse">
            <a:avLst/>
          </a:prstGeom>
          <a:solidFill>
            <a:srgbClr val="004165"/>
          </a:solidFill>
          <a:ln w="12700">
            <a:miter lim="400000"/>
          </a:ln>
        </p:spPr>
        <p:txBody>
          <a:bodyPr lIns="45719" rIns="45719"/>
          <a:lstStyle/>
          <a:p>
            <a:pPr>
              <a:defRPr sz="1800">
                <a:latin typeface="Calibri"/>
                <a:ea typeface="Calibri"/>
                <a:cs typeface="Calibri"/>
                <a:sym typeface="Calibri"/>
              </a:defRPr>
            </a:pPr>
            <a:endParaRPr/>
          </a:p>
        </p:txBody>
      </p:sp>
      <p:sp>
        <p:nvSpPr>
          <p:cNvPr id="337" name="Text 4"/>
          <p:cNvSpPr txBox="1"/>
          <p:nvPr/>
        </p:nvSpPr>
        <p:spPr>
          <a:xfrm>
            <a:off x="749808" y="1919154"/>
            <a:ext cx="438912" cy="166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Calibri"/>
                <a:ea typeface="Calibri"/>
                <a:cs typeface="Calibri"/>
                <a:sym typeface="Calibri"/>
              </a:defRPr>
            </a:lvl1pPr>
          </a:lstStyle>
          <a:p>
            <a:r>
              <a:t>C</a:t>
            </a:r>
          </a:p>
        </p:txBody>
      </p:sp>
      <p:sp>
        <p:nvSpPr>
          <p:cNvPr id="338" name="Text 5"/>
          <p:cNvSpPr txBox="1"/>
          <p:nvPr/>
        </p:nvSpPr>
        <p:spPr>
          <a:xfrm>
            <a:off x="1298447" y="1825674"/>
            <a:ext cx="2606041" cy="134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100" b="1" spc="100">
                <a:solidFill>
                  <a:srgbClr val="772432"/>
                </a:solidFill>
                <a:latin typeface="Calibri"/>
                <a:ea typeface="Calibri"/>
                <a:cs typeface="Calibri"/>
                <a:sym typeface="Calibri"/>
              </a:defRPr>
            </a:lvl1pPr>
          </a:lstStyle>
          <a:p>
            <a:r>
              <a:t>CLUB TYPE</a:t>
            </a:r>
          </a:p>
        </p:txBody>
      </p:sp>
      <p:sp>
        <p:nvSpPr>
          <p:cNvPr id="339" name="Text 6"/>
          <p:cNvSpPr txBox="1"/>
          <p:nvPr/>
        </p:nvSpPr>
        <p:spPr>
          <a:xfrm>
            <a:off x="822960" y="2313432"/>
            <a:ext cx="2971801" cy="3473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Calibri"/>
                <a:ea typeface="Calibri"/>
                <a:cs typeface="Calibri"/>
                <a:sym typeface="Calibri"/>
              </a:defRPr>
            </a:lvl1pPr>
          </a:lstStyle>
          <a:p>
            <a:r>
              <a:t>Fresh, independent, community-run club — not affiliated with any company.</a:t>
            </a:r>
          </a:p>
        </p:txBody>
      </p:sp>
      <p:sp>
        <p:nvSpPr>
          <p:cNvPr id="340" name="Shape 7"/>
          <p:cNvSpPr/>
          <p:nvPr/>
        </p:nvSpPr>
        <p:spPr>
          <a:xfrm>
            <a:off x="4297679" y="1600200"/>
            <a:ext cx="3520442" cy="2286000"/>
          </a:xfrm>
          <a:prstGeom prst="roundRect">
            <a:avLst>
              <a:gd name="adj" fmla="val 3200"/>
            </a:avLst>
          </a:prstGeom>
          <a:solidFill>
            <a:srgbClr val="F8FAFC"/>
          </a:solidFill>
          <a:ln w="12700">
            <a:solidFill>
              <a:srgbClr val="E2E8F0"/>
            </a:solidFill>
          </a:ln>
          <a:effectLst>
            <a:outerShdw blurRad="50800" dist="25400" dir="5400000" rotWithShape="0">
              <a:srgbClr val="000000">
                <a:alpha val="8000"/>
              </a:srgbClr>
            </a:outerShdw>
          </a:effectLst>
        </p:spPr>
        <p:txBody>
          <a:bodyPr lIns="45719" rIns="45719"/>
          <a:lstStyle/>
          <a:p>
            <a:pPr>
              <a:defRPr sz="1800">
                <a:latin typeface="Calibri"/>
                <a:ea typeface="Calibri"/>
                <a:cs typeface="Calibri"/>
                <a:sym typeface="Calibri"/>
              </a:defRPr>
            </a:pPr>
            <a:endParaRPr/>
          </a:p>
        </p:txBody>
      </p:sp>
      <p:sp>
        <p:nvSpPr>
          <p:cNvPr id="341" name="Shape 8"/>
          <p:cNvSpPr/>
          <p:nvPr/>
        </p:nvSpPr>
        <p:spPr>
          <a:xfrm>
            <a:off x="4498847" y="1783079"/>
            <a:ext cx="438913" cy="438913"/>
          </a:xfrm>
          <a:prstGeom prst="ellipse">
            <a:avLst/>
          </a:prstGeom>
          <a:solidFill>
            <a:srgbClr val="004165"/>
          </a:solidFill>
          <a:ln w="12700">
            <a:miter lim="400000"/>
          </a:ln>
        </p:spPr>
        <p:txBody>
          <a:bodyPr lIns="45719" rIns="45719"/>
          <a:lstStyle/>
          <a:p>
            <a:pPr>
              <a:defRPr sz="1800">
                <a:latin typeface="Calibri"/>
                <a:ea typeface="Calibri"/>
                <a:cs typeface="Calibri"/>
                <a:sym typeface="Calibri"/>
              </a:defRPr>
            </a:pPr>
            <a:endParaRPr/>
          </a:p>
        </p:txBody>
      </p:sp>
      <p:sp>
        <p:nvSpPr>
          <p:cNvPr id="342" name="Text 9"/>
          <p:cNvSpPr txBox="1"/>
          <p:nvPr/>
        </p:nvSpPr>
        <p:spPr>
          <a:xfrm>
            <a:off x="4498847" y="1919154"/>
            <a:ext cx="438913" cy="166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Calibri"/>
                <a:ea typeface="Calibri"/>
                <a:cs typeface="Calibri"/>
                <a:sym typeface="Calibri"/>
              </a:defRPr>
            </a:lvl1pPr>
          </a:lstStyle>
          <a:p>
            <a:r>
              <a:t>M</a:t>
            </a:r>
          </a:p>
        </p:txBody>
      </p:sp>
      <p:sp>
        <p:nvSpPr>
          <p:cNvPr id="343" name="Text 10"/>
          <p:cNvSpPr txBox="1"/>
          <p:nvPr/>
        </p:nvSpPr>
        <p:spPr>
          <a:xfrm>
            <a:off x="5047488" y="1825674"/>
            <a:ext cx="2606040" cy="134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100" b="1" spc="100">
                <a:solidFill>
                  <a:srgbClr val="772432"/>
                </a:solidFill>
                <a:latin typeface="Calibri"/>
                <a:ea typeface="Calibri"/>
                <a:cs typeface="Calibri"/>
                <a:sym typeface="Calibri"/>
              </a:defRPr>
            </a:lvl1pPr>
          </a:lstStyle>
          <a:p>
            <a:r>
              <a:t>MEMBER MIX</a:t>
            </a:r>
          </a:p>
        </p:txBody>
      </p:sp>
      <p:sp>
        <p:nvSpPr>
          <p:cNvPr id="344" name="Text 11"/>
          <p:cNvSpPr txBox="1"/>
          <p:nvPr/>
        </p:nvSpPr>
        <p:spPr>
          <a:xfrm>
            <a:off x="4572000" y="2313432"/>
            <a:ext cx="2971800"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Calibri"/>
                <a:ea typeface="Calibri"/>
                <a:cs typeface="Calibri"/>
                <a:sym typeface="Calibri"/>
              </a:defRPr>
            </a:lvl1pPr>
          </a:lstStyle>
          <a:p>
            <a:r>
              <a:rPr dirty="0"/>
              <a:t>20 members total: 13 </a:t>
            </a:r>
            <a:r>
              <a:rPr lang="en-US" dirty="0"/>
              <a:t>N</a:t>
            </a:r>
            <a:r>
              <a:rPr dirty="0"/>
              <a:t>ew, </a:t>
            </a:r>
            <a:r>
              <a:rPr lang="en-US" dirty="0"/>
              <a:t>3</a:t>
            </a:r>
            <a:r>
              <a:rPr dirty="0"/>
              <a:t> </a:t>
            </a:r>
            <a:r>
              <a:rPr lang="en-US" dirty="0"/>
              <a:t>D</a:t>
            </a:r>
            <a:r>
              <a:rPr dirty="0"/>
              <a:t>ual members, </a:t>
            </a:r>
            <a:r>
              <a:rPr lang="en-US" dirty="0"/>
              <a:t>2</a:t>
            </a:r>
            <a:r>
              <a:rPr dirty="0"/>
              <a:t> reinstated </a:t>
            </a:r>
            <a:r>
              <a:rPr lang="en-US" dirty="0"/>
              <a:t>and 2 transfer </a:t>
            </a:r>
            <a:r>
              <a:rPr dirty="0"/>
              <a:t>members.</a:t>
            </a:r>
          </a:p>
        </p:txBody>
      </p:sp>
      <p:sp>
        <p:nvSpPr>
          <p:cNvPr id="345" name="Shape 12"/>
          <p:cNvSpPr/>
          <p:nvPr/>
        </p:nvSpPr>
        <p:spPr>
          <a:xfrm>
            <a:off x="8046719" y="1600200"/>
            <a:ext cx="3520441" cy="2286000"/>
          </a:xfrm>
          <a:prstGeom prst="roundRect">
            <a:avLst>
              <a:gd name="adj" fmla="val 3200"/>
            </a:avLst>
          </a:prstGeom>
          <a:solidFill>
            <a:srgbClr val="F8FAFC"/>
          </a:solidFill>
          <a:ln w="12700">
            <a:solidFill>
              <a:srgbClr val="E2E8F0"/>
            </a:solidFill>
          </a:ln>
          <a:effectLst>
            <a:outerShdw blurRad="50800" dist="25400" dir="5400000" rotWithShape="0">
              <a:srgbClr val="000000">
                <a:alpha val="8000"/>
              </a:srgbClr>
            </a:outerShdw>
          </a:effectLst>
        </p:spPr>
        <p:txBody>
          <a:bodyPr lIns="45719" rIns="45719"/>
          <a:lstStyle/>
          <a:p>
            <a:pPr>
              <a:defRPr sz="1800">
                <a:latin typeface="Calibri"/>
                <a:ea typeface="Calibri"/>
                <a:cs typeface="Calibri"/>
                <a:sym typeface="Calibri"/>
              </a:defRPr>
            </a:pPr>
            <a:endParaRPr/>
          </a:p>
        </p:txBody>
      </p:sp>
      <p:sp>
        <p:nvSpPr>
          <p:cNvPr id="346" name="Shape 13"/>
          <p:cNvSpPr/>
          <p:nvPr/>
        </p:nvSpPr>
        <p:spPr>
          <a:xfrm>
            <a:off x="8247888" y="1783079"/>
            <a:ext cx="438912" cy="438913"/>
          </a:xfrm>
          <a:prstGeom prst="ellipse">
            <a:avLst/>
          </a:prstGeom>
          <a:solidFill>
            <a:srgbClr val="004165"/>
          </a:solidFill>
          <a:ln w="12700">
            <a:miter lim="400000"/>
          </a:ln>
        </p:spPr>
        <p:txBody>
          <a:bodyPr lIns="45719" rIns="45719"/>
          <a:lstStyle/>
          <a:p>
            <a:pPr>
              <a:defRPr sz="1800">
                <a:latin typeface="Calibri"/>
                <a:ea typeface="Calibri"/>
                <a:cs typeface="Calibri"/>
                <a:sym typeface="Calibri"/>
              </a:defRPr>
            </a:pPr>
            <a:endParaRPr/>
          </a:p>
        </p:txBody>
      </p:sp>
      <p:sp>
        <p:nvSpPr>
          <p:cNvPr id="347" name="Text 14"/>
          <p:cNvSpPr txBox="1"/>
          <p:nvPr/>
        </p:nvSpPr>
        <p:spPr>
          <a:xfrm>
            <a:off x="8247888" y="1919154"/>
            <a:ext cx="438912" cy="166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Calibri"/>
                <a:ea typeface="Calibri"/>
                <a:cs typeface="Calibri"/>
                <a:sym typeface="Calibri"/>
              </a:defRPr>
            </a:lvl1pPr>
          </a:lstStyle>
          <a:p>
            <a:r>
              <a:t>T</a:t>
            </a:r>
          </a:p>
        </p:txBody>
      </p:sp>
      <p:sp>
        <p:nvSpPr>
          <p:cNvPr id="348" name="Text 15"/>
          <p:cNvSpPr txBox="1"/>
          <p:nvPr/>
        </p:nvSpPr>
        <p:spPr>
          <a:xfrm>
            <a:off x="8796528" y="1825674"/>
            <a:ext cx="2606041" cy="1342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100" b="1" spc="100">
                <a:solidFill>
                  <a:srgbClr val="772432"/>
                </a:solidFill>
                <a:latin typeface="Calibri"/>
                <a:ea typeface="Calibri"/>
                <a:cs typeface="Calibri"/>
                <a:sym typeface="Calibri"/>
              </a:defRPr>
            </a:lvl1pPr>
          </a:lstStyle>
          <a:p>
            <a:r>
              <a:t>MEETING DETAILS</a:t>
            </a:r>
          </a:p>
        </p:txBody>
      </p:sp>
      <p:sp>
        <p:nvSpPr>
          <p:cNvPr id="349" name="Text 16"/>
          <p:cNvSpPr txBox="1"/>
          <p:nvPr/>
        </p:nvSpPr>
        <p:spPr>
          <a:xfrm>
            <a:off x="8321040" y="2313432"/>
            <a:ext cx="2971801" cy="3473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Calibri"/>
                <a:ea typeface="Calibri"/>
                <a:cs typeface="Calibri"/>
                <a:sym typeface="Calibri"/>
              </a:defRPr>
            </a:lvl1pPr>
          </a:lstStyle>
          <a:p>
            <a:r>
              <a:t>Sundays, 11 AM–1 PM, in-person at Alwar Community Hall, Sector 10, Alwar.</a:t>
            </a:r>
          </a:p>
        </p:txBody>
      </p:sp>
      <p:sp>
        <p:nvSpPr>
          <p:cNvPr id="350" name="Shape 17"/>
          <p:cNvSpPr/>
          <p:nvPr/>
        </p:nvSpPr>
        <p:spPr>
          <a:xfrm>
            <a:off x="548640" y="4114800"/>
            <a:ext cx="3520441" cy="2286000"/>
          </a:xfrm>
          <a:prstGeom prst="roundRect">
            <a:avLst>
              <a:gd name="adj" fmla="val 3200"/>
            </a:avLst>
          </a:prstGeom>
          <a:solidFill>
            <a:srgbClr val="F8FAFC"/>
          </a:solidFill>
          <a:ln w="12700">
            <a:solidFill>
              <a:srgbClr val="E2E8F0"/>
            </a:solidFill>
          </a:ln>
          <a:effectLst>
            <a:outerShdw blurRad="50800" dist="25400" dir="5400000" rotWithShape="0">
              <a:srgbClr val="000000">
                <a:alpha val="8000"/>
              </a:srgbClr>
            </a:outerShdw>
          </a:effectLst>
        </p:spPr>
        <p:txBody>
          <a:bodyPr lIns="45719" rIns="45719"/>
          <a:lstStyle/>
          <a:p>
            <a:pPr>
              <a:defRPr sz="1800">
                <a:latin typeface="Calibri"/>
                <a:ea typeface="Calibri"/>
                <a:cs typeface="Calibri"/>
                <a:sym typeface="Calibri"/>
              </a:defRPr>
            </a:pPr>
            <a:endParaRPr/>
          </a:p>
        </p:txBody>
      </p:sp>
      <p:sp>
        <p:nvSpPr>
          <p:cNvPr id="351" name="Shape 18"/>
          <p:cNvSpPr/>
          <p:nvPr/>
        </p:nvSpPr>
        <p:spPr>
          <a:xfrm>
            <a:off x="749808" y="4297679"/>
            <a:ext cx="438912" cy="438913"/>
          </a:xfrm>
          <a:prstGeom prst="ellipse">
            <a:avLst/>
          </a:prstGeom>
          <a:solidFill>
            <a:srgbClr val="004165"/>
          </a:solidFill>
          <a:ln w="12700">
            <a:miter lim="400000"/>
          </a:ln>
        </p:spPr>
        <p:txBody>
          <a:bodyPr lIns="45719" rIns="45719"/>
          <a:lstStyle/>
          <a:p>
            <a:pPr>
              <a:defRPr sz="1800">
                <a:latin typeface="Calibri"/>
                <a:ea typeface="Calibri"/>
                <a:cs typeface="Calibri"/>
                <a:sym typeface="Calibri"/>
              </a:defRPr>
            </a:pPr>
            <a:endParaRPr/>
          </a:p>
        </p:txBody>
      </p:sp>
      <p:sp>
        <p:nvSpPr>
          <p:cNvPr id="352" name="Text 19"/>
          <p:cNvSpPr txBox="1"/>
          <p:nvPr/>
        </p:nvSpPr>
        <p:spPr>
          <a:xfrm>
            <a:off x="749808" y="4433754"/>
            <a:ext cx="438912" cy="166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Calibri"/>
                <a:ea typeface="Calibri"/>
                <a:cs typeface="Calibri"/>
                <a:sym typeface="Calibri"/>
              </a:defRPr>
            </a:lvl1pPr>
          </a:lstStyle>
          <a:p>
            <a:r>
              <a:t>E</a:t>
            </a:r>
          </a:p>
        </p:txBody>
      </p:sp>
      <p:sp>
        <p:nvSpPr>
          <p:cNvPr id="353" name="Text 20"/>
          <p:cNvSpPr txBox="1"/>
          <p:nvPr/>
        </p:nvSpPr>
        <p:spPr>
          <a:xfrm>
            <a:off x="1298447" y="4340273"/>
            <a:ext cx="2606041" cy="1342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100" b="1" spc="100">
                <a:solidFill>
                  <a:srgbClr val="772432"/>
                </a:solidFill>
                <a:latin typeface="Calibri"/>
                <a:ea typeface="Calibri"/>
                <a:cs typeface="Calibri"/>
                <a:sym typeface="Calibri"/>
              </a:defRPr>
            </a:lvl1pPr>
          </a:lstStyle>
          <a:p>
            <a:r>
              <a:t>EXECUTIVE COMMITTEE</a:t>
            </a:r>
          </a:p>
        </p:txBody>
      </p:sp>
      <p:sp>
        <p:nvSpPr>
          <p:cNvPr id="354" name="Text 21"/>
          <p:cNvSpPr txBox="1"/>
          <p:nvPr/>
        </p:nvSpPr>
        <p:spPr>
          <a:xfrm>
            <a:off x="822960" y="4828032"/>
            <a:ext cx="2971801" cy="537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Calibri"/>
                <a:ea typeface="Calibri"/>
                <a:cs typeface="Calibri"/>
                <a:sym typeface="Calibri"/>
              </a:defRPr>
            </a:lvl1pPr>
          </a:lstStyle>
          <a:p>
            <a:r>
              <a:t>President, 2 VPs, Secretary &amp; Treasurer appointed. VP Education and SAA still unassigned.</a:t>
            </a:r>
          </a:p>
        </p:txBody>
      </p:sp>
      <p:sp>
        <p:nvSpPr>
          <p:cNvPr id="355" name="Shape 22"/>
          <p:cNvSpPr/>
          <p:nvPr/>
        </p:nvSpPr>
        <p:spPr>
          <a:xfrm>
            <a:off x="4297679" y="4114800"/>
            <a:ext cx="3520442" cy="2286000"/>
          </a:xfrm>
          <a:prstGeom prst="roundRect">
            <a:avLst>
              <a:gd name="adj" fmla="val 3200"/>
            </a:avLst>
          </a:prstGeom>
          <a:solidFill>
            <a:srgbClr val="F8FAFC"/>
          </a:solidFill>
          <a:ln w="12700">
            <a:solidFill>
              <a:srgbClr val="E2E8F0"/>
            </a:solidFill>
          </a:ln>
          <a:effectLst>
            <a:outerShdw blurRad="50800" dist="25400" dir="5400000" rotWithShape="0">
              <a:srgbClr val="000000">
                <a:alpha val="8000"/>
              </a:srgbClr>
            </a:outerShdw>
          </a:effectLst>
        </p:spPr>
        <p:txBody>
          <a:bodyPr lIns="45719" rIns="45719"/>
          <a:lstStyle/>
          <a:p>
            <a:pPr>
              <a:defRPr sz="1800">
                <a:latin typeface="Calibri"/>
                <a:ea typeface="Calibri"/>
                <a:cs typeface="Calibri"/>
                <a:sym typeface="Calibri"/>
              </a:defRPr>
            </a:pPr>
            <a:endParaRPr/>
          </a:p>
        </p:txBody>
      </p:sp>
      <p:sp>
        <p:nvSpPr>
          <p:cNvPr id="356" name="Shape 23"/>
          <p:cNvSpPr/>
          <p:nvPr/>
        </p:nvSpPr>
        <p:spPr>
          <a:xfrm>
            <a:off x="4498847" y="4297679"/>
            <a:ext cx="438913" cy="438913"/>
          </a:xfrm>
          <a:prstGeom prst="ellipse">
            <a:avLst/>
          </a:prstGeom>
          <a:solidFill>
            <a:srgbClr val="004165"/>
          </a:solidFill>
          <a:ln w="12700">
            <a:miter lim="400000"/>
          </a:ln>
        </p:spPr>
        <p:txBody>
          <a:bodyPr lIns="45719" rIns="45719"/>
          <a:lstStyle/>
          <a:p>
            <a:pPr>
              <a:defRPr sz="1800">
                <a:latin typeface="Calibri"/>
                <a:ea typeface="Calibri"/>
                <a:cs typeface="Calibri"/>
                <a:sym typeface="Calibri"/>
              </a:defRPr>
            </a:pPr>
            <a:endParaRPr/>
          </a:p>
        </p:txBody>
      </p:sp>
      <p:sp>
        <p:nvSpPr>
          <p:cNvPr id="357" name="Text 24"/>
          <p:cNvSpPr txBox="1"/>
          <p:nvPr/>
        </p:nvSpPr>
        <p:spPr>
          <a:xfrm>
            <a:off x="4498847" y="4433754"/>
            <a:ext cx="438913" cy="166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Calibri"/>
                <a:ea typeface="Calibri"/>
                <a:cs typeface="Calibri"/>
                <a:sym typeface="Calibri"/>
              </a:defRPr>
            </a:lvl1pPr>
          </a:lstStyle>
          <a:p>
            <a:r>
              <a:t>S</a:t>
            </a:r>
          </a:p>
        </p:txBody>
      </p:sp>
      <p:sp>
        <p:nvSpPr>
          <p:cNvPr id="358" name="Text 25"/>
          <p:cNvSpPr txBox="1"/>
          <p:nvPr/>
        </p:nvSpPr>
        <p:spPr>
          <a:xfrm>
            <a:off x="5047488" y="4340273"/>
            <a:ext cx="2606040" cy="1342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100" b="1" spc="100">
                <a:solidFill>
                  <a:srgbClr val="772432"/>
                </a:solidFill>
                <a:latin typeface="Calibri"/>
                <a:ea typeface="Calibri"/>
                <a:cs typeface="Calibri"/>
                <a:sym typeface="Calibri"/>
              </a:defRPr>
            </a:lvl1pPr>
          </a:lstStyle>
          <a:p>
            <a:r>
              <a:t>SPONSOR CLUBS</a:t>
            </a:r>
          </a:p>
        </p:txBody>
      </p:sp>
      <p:sp>
        <p:nvSpPr>
          <p:cNvPr id="359" name="Text 26"/>
          <p:cNvSpPr txBox="1"/>
          <p:nvPr/>
        </p:nvSpPr>
        <p:spPr>
          <a:xfrm>
            <a:off x="4572000" y="4828032"/>
            <a:ext cx="2971800" cy="3473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Calibri"/>
                <a:ea typeface="Calibri"/>
                <a:cs typeface="Calibri"/>
                <a:sym typeface="Calibri"/>
              </a:defRPr>
            </a:lvl1pPr>
          </a:lstStyle>
          <a:p>
            <a:r>
              <a:t>Delhi Toastmasters and Jaipur Toastmasters are sponsoring this new club.</a:t>
            </a:r>
          </a:p>
        </p:txBody>
      </p:sp>
      <p:sp>
        <p:nvSpPr>
          <p:cNvPr id="360" name="Shape 27"/>
          <p:cNvSpPr/>
          <p:nvPr/>
        </p:nvSpPr>
        <p:spPr>
          <a:xfrm>
            <a:off x="8046719" y="4114800"/>
            <a:ext cx="3520441" cy="2286000"/>
          </a:xfrm>
          <a:prstGeom prst="roundRect">
            <a:avLst>
              <a:gd name="adj" fmla="val 3200"/>
            </a:avLst>
          </a:prstGeom>
          <a:solidFill>
            <a:srgbClr val="F8FAFC"/>
          </a:solidFill>
          <a:ln w="12700">
            <a:solidFill>
              <a:srgbClr val="E2E8F0"/>
            </a:solidFill>
          </a:ln>
          <a:effectLst>
            <a:outerShdw blurRad="50800" dist="25400" dir="5400000" rotWithShape="0">
              <a:srgbClr val="000000">
                <a:alpha val="8000"/>
              </a:srgbClr>
            </a:outerShdw>
          </a:effectLst>
        </p:spPr>
        <p:txBody>
          <a:bodyPr lIns="45719" rIns="45719"/>
          <a:lstStyle/>
          <a:p>
            <a:pPr>
              <a:defRPr sz="1800">
                <a:latin typeface="Calibri"/>
                <a:ea typeface="Calibri"/>
                <a:cs typeface="Calibri"/>
                <a:sym typeface="Calibri"/>
              </a:defRPr>
            </a:pPr>
            <a:endParaRPr/>
          </a:p>
        </p:txBody>
      </p:sp>
      <p:sp>
        <p:nvSpPr>
          <p:cNvPr id="361" name="Shape 28"/>
          <p:cNvSpPr/>
          <p:nvPr/>
        </p:nvSpPr>
        <p:spPr>
          <a:xfrm>
            <a:off x="8247888" y="4297679"/>
            <a:ext cx="438912" cy="438913"/>
          </a:xfrm>
          <a:prstGeom prst="ellipse">
            <a:avLst/>
          </a:prstGeom>
          <a:solidFill>
            <a:srgbClr val="004165"/>
          </a:solidFill>
          <a:ln w="12700">
            <a:miter lim="400000"/>
          </a:ln>
        </p:spPr>
        <p:txBody>
          <a:bodyPr lIns="45719" rIns="45719"/>
          <a:lstStyle/>
          <a:p>
            <a:pPr>
              <a:defRPr sz="1800">
                <a:latin typeface="Calibri"/>
                <a:ea typeface="Calibri"/>
                <a:cs typeface="Calibri"/>
                <a:sym typeface="Calibri"/>
              </a:defRPr>
            </a:pPr>
            <a:endParaRPr/>
          </a:p>
        </p:txBody>
      </p:sp>
      <p:sp>
        <p:nvSpPr>
          <p:cNvPr id="362" name="Text 29"/>
          <p:cNvSpPr txBox="1"/>
          <p:nvPr/>
        </p:nvSpPr>
        <p:spPr>
          <a:xfrm>
            <a:off x="8247888" y="4433754"/>
            <a:ext cx="438912" cy="166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ctr">
              <a:defRPr sz="1300" b="1">
                <a:solidFill>
                  <a:srgbClr val="FFFFFF"/>
                </a:solidFill>
                <a:latin typeface="Calibri"/>
                <a:ea typeface="Calibri"/>
                <a:cs typeface="Calibri"/>
                <a:sym typeface="Calibri"/>
              </a:defRPr>
            </a:lvl1pPr>
          </a:lstStyle>
          <a:p>
            <a:r>
              <a:t>TM</a:t>
            </a:r>
          </a:p>
        </p:txBody>
      </p:sp>
      <p:sp>
        <p:nvSpPr>
          <p:cNvPr id="363" name="Text 30"/>
          <p:cNvSpPr txBox="1"/>
          <p:nvPr/>
        </p:nvSpPr>
        <p:spPr>
          <a:xfrm>
            <a:off x="8796528" y="4322769"/>
            <a:ext cx="2606041" cy="1692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100" b="1" spc="100">
                <a:solidFill>
                  <a:srgbClr val="772432"/>
                </a:solidFill>
                <a:latin typeface="Calibri"/>
                <a:ea typeface="Calibri"/>
                <a:cs typeface="Calibri"/>
                <a:sym typeface="Calibri"/>
              </a:defRPr>
            </a:lvl1pPr>
          </a:lstStyle>
          <a:p>
            <a:r>
              <a:rPr dirty="0"/>
              <a:t>MENTOR</a:t>
            </a:r>
            <a:r>
              <a:rPr lang="en-US" dirty="0"/>
              <a:t> &amp; SPONSORS</a:t>
            </a:r>
            <a:endParaRPr dirty="0"/>
          </a:p>
        </p:txBody>
      </p:sp>
      <p:sp>
        <p:nvSpPr>
          <p:cNvPr id="364" name="Text 31"/>
          <p:cNvSpPr txBox="1"/>
          <p:nvPr/>
        </p:nvSpPr>
        <p:spPr>
          <a:xfrm>
            <a:off x="8321040" y="4828032"/>
            <a:ext cx="297180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Calibri"/>
                <a:ea typeface="Calibri"/>
                <a:cs typeface="Calibri"/>
                <a:sym typeface="Calibri"/>
              </a:defRPr>
            </a:lvl1pPr>
          </a:lstStyle>
          <a:p>
            <a:r>
              <a:rPr dirty="0"/>
              <a:t>TM Asankhya has agreed to mentor the new club through chartering</a:t>
            </a:r>
          </a:p>
        </p:txBody>
      </p:sp>
      <p:sp>
        <p:nvSpPr>
          <p:cNvPr id="365" name="Text 32"/>
          <p:cNvSpPr txBox="1"/>
          <p:nvPr/>
        </p:nvSpPr>
        <p:spPr>
          <a:xfrm>
            <a:off x="11460174" y="6470825"/>
            <a:ext cx="457201" cy="1342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defRPr sz="1100">
                <a:solidFill>
                  <a:srgbClr val="94A3B8"/>
                </a:solidFill>
                <a:latin typeface="Calibri"/>
                <a:ea typeface="Calibri"/>
                <a:cs typeface="Calibri"/>
                <a:sym typeface="Calibri"/>
              </a:defRPr>
            </a:lvl1pPr>
          </a:lstStyle>
          <a:p>
            <a:r>
              <a:t>1</a:t>
            </a:r>
          </a:p>
        </p:txBody>
      </p:sp>
      <p:sp>
        <p:nvSpPr>
          <p:cNvPr id="2" name="Text 31">
            <a:extLst>
              <a:ext uri="{FF2B5EF4-FFF2-40B4-BE49-F238E27FC236}">
                <a16:creationId xmlns:a16="http://schemas.microsoft.com/office/drawing/2014/main" id="{6CD1749E-19E6-FB0E-FBF4-EC50240976E6}"/>
              </a:ext>
            </a:extLst>
          </p:cNvPr>
          <p:cNvSpPr txBox="1"/>
          <p:nvPr/>
        </p:nvSpPr>
        <p:spPr>
          <a:xfrm>
            <a:off x="8321038" y="5494657"/>
            <a:ext cx="2971801"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200">
                <a:solidFill>
                  <a:srgbClr val="1E293B"/>
                </a:solidFill>
                <a:latin typeface="Calibri"/>
                <a:ea typeface="Calibri"/>
                <a:cs typeface="Calibri"/>
                <a:sym typeface="Calibri"/>
              </a:defRPr>
            </a:lvl1pPr>
          </a:lstStyle>
          <a:p>
            <a:r>
              <a:rPr lang="en-US" dirty="0"/>
              <a:t>DTM</a:t>
            </a:r>
            <a:r>
              <a:rPr dirty="0"/>
              <a:t> </a:t>
            </a:r>
            <a:r>
              <a:rPr lang="en-US" dirty="0" err="1"/>
              <a:t>Shwetank</a:t>
            </a:r>
            <a:r>
              <a:rPr lang="en-US" dirty="0"/>
              <a:t> and TM Kashish</a:t>
            </a:r>
            <a:r>
              <a:rPr dirty="0"/>
              <a:t> </a:t>
            </a:r>
            <a:r>
              <a:rPr lang="en-US" dirty="0"/>
              <a:t>are supporting with pre-</a:t>
            </a:r>
            <a:r>
              <a:rPr lang="en-US" dirty="0" err="1"/>
              <a:t>charrter</a:t>
            </a:r>
            <a:r>
              <a:rPr lang="en-US" dirty="0"/>
              <a:t> formalities </a:t>
            </a:r>
            <a:r>
              <a:rPr lang="en-US"/>
              <a:t>as sponsors</a:t>
            </a:r>
            <a:endParaRPr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Text 0"/>
          <p:cNvSpPr txBox="1"/>
          <p:nvPr/>
        </p:nvSpPr>
        <p:spPr>
          <a:xfrm>
            <a:off x="548640" y="401627"/>
            <a:ext cx="9144001" cy="1568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200" b="1" spc="200">
                <a:solidFill>
                  <a:srgbClr val="D99B00"/>
                </a:solidFill>
                <a:latin typeface="Calibri"/>
                <a:ea typeface="Calibri"/>
                <a:cs typeface="Calibri"/>
                <a:sym typeface="Calibri"/>
              </a:defRPr>
            </a:lvl1pPr>
          </a:lstStyle>
          <a:p>
            <a:r>
              <a:t>THE ACTIVITY</a:t>
            </a:r>
          </a:p>
        </p:txBody>
      </p:sp>
      <p:sp>
        <p:nvSpPr>
          <p:cNvPr id="368" name="Text 1"/>
          <p:cNvSpPr txBox="1"/>
          <p:nvPr/>
        </p:nvSpPr>
        <p:spPr>
          <a:xfrm>
            <a:off x="548640" y="685800"/>
            <a:ext cx="1051560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3000" b="1">
                <a:solidFill>
                  <a:srgbClr val="004165"/>
                </a:solidFill>
                <a:latin typeface="Cambria"/>
                <a:ea typeface="Cambria"/>
                <a:cs typeface="Cambria"/>
                <a:sym typeface="Cambria"/>
              </a:defRPr>
            </a:lvl1pPr>
          </a:lstStyle>
          <a:p>
            <a:r>
              <a:t>Task To Do</a:t>
            </a:r>
          </a:p>
        </p:txBody>
      </p:sp>
      <p:sp>
        <p:nvSpPr>
          <p:cNvPr id="369" name="Shape 2"/>
          <p:cNvSpPr/>
          <p:nvPr/>
        </p:nvSpPr>
        <p:spPr>
          <a:xfrm>
            <a:off x="548640" y="1600200"/>
            <a:ext cx="5394960" cy="2286000"/>
          </a:xfrm>
          <a:prstGeom prst="roundRect">
            <a:avLst>
              <a:gd name="adj" fmla="val 3200"/>
            </a:avLst>
          </a:prstGeom>
          <a:solidFill>
            <a:srgbClr val="F8FAFC"/>
          </a:solidFill>
          <a:ln w="12700">
            <a:solidFill>
              <a:srgbClr val="E2E8F0"/>
            </a:solidFill>
          </a:ln>
        </p:spPr>
        <p:txBody>
          <a:bodyPr lIns="45719" rIns="45719"/>
          <a:lstStyle/>
          <a:p>
            <a:pPr>
              <a:defRPr sz="1800">
                <a:latin typeface="Calibri"/>
                <a:ea typeface="Calibri"/>
                <a:cs typeface="Calibri"/>
                <a:sym typeface="Calibri"/>
              </a:defRPr>
            </a:pPr>
            <a:endParaRPr/>
          </a:p>
        </p:txBody>
      </p:sp>
      <p:sp>
        <p:nvSpPr>
          <p:cNvPr id="370" name="Text 3"/>
          <p:cNvSpPr txBox="1"/>
          <p:nvPr/>
        </p:nvSpPr>
        <p:spPr>
          <a:xfrm>
            <a:off x="777240" y="1851659"/>
            <a:ext cx="64008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3000" b="1">
                <a:solidFill>
                  <a:srgbClr val="D99B00"/>
                </a:solidFill>
                <a:latin typeface="Cambria"/>
                <a:ea typeface="Cambria"/>
                <a:cs typeface="Cambria"/>
                <a:sym typeface="Cambria"/>
              </a:defRPr>
            </a:lvl1pPr>
          </a:lstStyle>
          <a:p>
            <a:r>
              <a:t>1</a:t>
            </a:r>
          </a:p>
        </p:txBody>
      </p:sp>
      <p:sp>
        <p:nvSpPr>
          <p:cNvPr id="371" name="Text 4"/>
          <p:cNvSpPr txBox="1"/>
          <p:nvPr/>
        </p:nvSpPr>
        <p:spPr>
          <a:xfrm>
            <a:off x="777239" y="2512761"/>
            <a:ext cx="4937762" cy="1865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500" b="1">
                <a:solidFill>
                  <a:srgbClr val="004165"/>
                </a:solidFill>
                <a:latin typeface="Calibri"/>
                <a:ea typeface="Calibri"/>
                <a:cs typeface="Calibri"/>
                <a:sym typeface="Calibri"/>
              </a:defRPr>
            </a:lvl1pPr>
          </a:lstStyle>
          <a:p>
            <a:r>
              <a:t>Fill the Forms</a:t>
            </a:r>
          </a:p>
        </p:txBody>
      </p:sp>
      <p:sp>
        <p:nvSpPr>
          <p:cNvPr id="372" name="Text 5"/>
          <p:cNvSpPr txBox="1"/>
          <p:nvPr/>
        </p:nvSpPr>
        <p:spPr>
          <a:xfrm>
            <a:off x="777239" y="2807207"/>
            <a:ext cx="4937762" cy="369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a:solidFill>
                  <a:srgbClr val="1E293B"/>
                </a:solidFill>
                <a:latin typeface="Calibri"/>
                <a:ea typeface="Calibri"/>
                <a:cs typeface="Calibri"/>
                <a:sym typeface="Calibri"/>
              </a:defRPr>
            </a:lvl1pPr>
          </a:lstStyle>
          <a:p>
            <a:r>
              <a:t>Complete every required field across the Application to Organize, Charter Requirements Form, and Excel Roster for this club.</a:t>
            </a:r>
          </a:p>
        </p:txBody>
      </p:sp>
      <p:sp>
        <p:nvSpPr>
          <p:cNvPr id="373" name="Shape 6"/>
          <p:cNvSpPr/>
          <p:nvPr/>
        </p:nvSpPr>
        <p:spPr>
          <a:xfrm>
            <a:off x="6172200" y="1600200"/>
            <a:ext cx="5394960" cy="2286000"/>
          </a:xfrm>
          <a:prstGeom prst="roundRect">
            <a:avLst>
              <a:gd name="adj" fmla="val 3200"/>
            </a:avLst>
          </a:prstGeom>
          <a:solidFill>
            <a:srgbClr val="F8FAFC"/>
          </a:solidFill>
          <a:ln w="12700">
            <a:solidFill>
              <a:srgbClr val="E2E8F0"/>
            </a:solidFill>
          </a:ln>
        </p:spPr>
        <p:txBody>
          <a:bodyPr lIns="45719" rIns="45719"/>
          <a:lstStyle/>
          <a:p>
            <a:pPr>
              <a:defRPr sz="1800">
                <a:latin typeface="Calibri"/>
                <a:ea typeface="Calibri"/>
                <a:cs typeface="Calibri"/>
                <a:sym typeface="Calibri"/>
              </a:defRPr>
            </a:pPr>
            <a:endParaRPr/>
          </a:p>
        </p:txBody>
      </p:sp>
      <p:sp>
        <p:nvSpPr>
          <p:cNvPr id="374" name="Text 7"/>
          <p:cNvSpPr txBox="1"/>
          <p:nvPr/>
        </p:nvSpPr>
        <p:spPr>
          <a:xfrm>
            <a:off x="6400800" y="1851659"/>
            <a:ext cx="64008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3000" b="1">
                <a:solidFill>
                  <a:srgbClr val="D99B00"/>
                </a:solidFill>
                <a:latin typeface="Cambria"/>
                <a:ea typeface="Cambria"/>
                <a:cs typeface="Cambria"/>
                <a:sym typeface="Cambria"/>
              </a:defRPr>
            </a:lvl1pPr>
          </a:lstStyle>
          <a:p>
            <a:r>
              <a:t>2</a:t>
            </a:r>
          </a:p>
        </p:txBody>
      </p:sp>
      <p:sp>
        <p:nvSpPr>
          <p:cNvPr id="375" name="Text 8"/>
          <p:cNvSpPr txBox="1"/>
          <p:nvPr/>
        </p:nvSpPr>
        <p:spPr>
          <a:xfrm>
            <a:off x="6400800" y="2512761"/>
            <a:ext cx="4937761" cy="1865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500" b="1">
                <a:solidFill>
                  <a:srgbClr val="004165"/>
                </a:solidFill>
                <a:latin typeface="Calibri"/>
                <a:ea typeface="Calibri"/>
                <a:cs typeface="Calibri"/>
                <a:sym typeface="Calibri"/>
              </a:defRPr>
            </a:lvl1pPr>
          </a:lstStyle>
          <a:p>
            <a:r>
              <a:t>Calculate the Payment</a:t>
            </a:r>
          </a:p>
        </p:txBody>
      </p:sp>
      <p:sp>
        <p:nvSpPr>
          <p:cNvPr id="376" name="Text 9"/>
          <p:cNvSpPr txBox="1"/>
          <p:nvPr/>
        </p:nvSpPr>
        <p:spPr>
          <a:xfrm>
            <a:off x="6400800" y="2807207"/>
            <a:ext cx="4937761" cy="4001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a:solidFill>
                  <a:srgbClr val="1E293B"/>
                </a:solidFill>
                <a:latin typeface="Calibri"/>
                <a:ea typeface="Calibri"/>
                <a:cs typeface="Calibri"/>
                <a:sym typeface="Calibri"/>
              </a:defRPr>
            </a:lvl1pPr>
          </a:lstStyle>
          <a:p>
            <a:r>
              <a:rPr dirty="0"/>
              <a:t>What is the total payment for chartering this club, considering dues for </a:t>
            </a:r>
            <a:r>
              <a:rPr lang="en-US" dirty="0"/>
              <a:t>6</a:t>
            </a:r>
            <a:r>
              <a:rPr dirty="0"/>
              <a:t> months?</a:t>
            </a:r>
          </a:p>
        </p:txBody>
      </p:sp>
      <p:sp>
        <p:nvSpPr>
          <p:cNvPr id="377" name="Shape 10"/>
          <p:cNvSpPr/>
          <p:nvPr/>
        </p:nvSpPr>
        <p:spPr>
          <a:xfrm>
            <a:off x="548640" y="4114800"/>
            <a:ext cx="5394960" cy="2286000"/>
          </a:xfrm>
          <a:prstGeom prst="roundRect">
            <a:avLst>
              <a:gd name="adj" fmla="val 3200"/>
            </a:avLst>
          </a:prstGeom>
          <a:solidFill>
            <a:srgbClr val="F8FAFC"/>
          </a:solidFill>
          <a:ln w="12700">
            <a:solidFill>
              <a:srgbClr val="E2E8F0"/>
            </a:solidFill>
          </a:ln>
        </p:spPr>
        <p:txBody>
          <a:bodyPr lIns="45719" rIns="45719"/>
          <a:lstStyle/>
          <a:p>
            <a:pPr>
              <a:defRPr sz="1800">
                <a:latin typeface="Calibri"/>
                <a:ea typeface="Calibri"/>
                <a:cs typeface="Calibri"/>
                <a:sym typeface="Calibri"/>
              </a:defRPr>
            </a:pPr>
            <a:endParaRPr/>
          </a:p>
        </p:txBody>
      </p:sp>
      <p:sp>
        <p:nvSpPr>
          <p:cNvPr id="378" name="Text 11"/>
          <p:cNvSpPr txBox="1"/>
          <p:nvPr/>
        </p:nvSpPr>
        <p:spPr>
          <a:xfrm>
            <a:off x="777240" y="4366259"/>
            <a:ext cx="64008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3000" b="1">
                <a:solidFill>
                  <a:srgbClr val="D99B00"/>
                </a:solidFill>
                <a:latin typeface="Cambria"/>
                <a:ea typeface="Cambria"/>
                <a:cs typeface="Cambria"/>
                <a:sym typeface="Cambria"/>
              </a:defRPr>
            </a:lvl1pPr>
          </a:lstStyle>
          <a:p>
            <a:r>
              <a:t>3</a:t>
            </a:r>
          </a:p>
        </p:txBody>
      </p:sp>
      <p:sp>
        <p:nvSpPr>
          <p:cNvPr id="379" name="Text 12"/>
          <p:cNvSpPr txBox="1"/>
          <p:nvPr/>
        </p:nvSpPr>
        <p:spPr>
          <a:xfrm>
            <a:off x="777239" y="5027361"/>
            <a:ext cx="4937762" cy="1865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500" b="1">
                <a:solidFill>
                  <a:srgbClr val="004165"/>
                </a:solidFill>
                <a:latin typeface="Calibri"/>
                <a:ea typeface="Calibri"/>
                <a:cs typeface="Calibri"/>
                <a:sym typeface="Calibri"/>
              </a:defRPr>
            </a:lvl1pPr>
          </a:lstStyle>
          <a:p>
            <a:r>
              <a:t>Spot the Gaps</a:t>
            </a:r>
          </a:p>
        </p:txBody>
      </p:sp>
      <p:sp>
        <p:nvSpPr>
          <p:cNvPr id="380" name="Text 13"/>
          <p:cNvSpPr txBox="1"/>
          <p:nvPr/>
        </p:nvSpPr>
        <p:spPr>
          <a:xfrm>
            <a:off x="777239" y="5321808"/>
            <a:ext cx="4937762" cy="369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a:solidFill>
                  <a:srgbClr val="1E293B"/>
                </a:solidFill>
                <a:latin typeface="Calibri"/>
                <a:ea typeface="Calibri"/>
                <a:cs typeface="Calibri"/>
                <a:sym typeface="Calibri"/>
              </a:defRPr>
            </a:lvl1pPr>
          </a:lstStyle>
          <a:p>
            <a:r>
              <a:t>Is there any information missing before this club can be chartered? What exactly is it?</a:t>
            </a:r>
          </a:p>
        </p:txBody>
      </p:sp>
      <p:sp>
        <p:nvSpPr>
          <p:cNvPr id="381" name="Shape 14"/>
          <p:cNvSpPr/>
          <p:nvPr/>
        </p:nvSpPr>
        <p:spPr>
          <a:xfrm>
            <a:off x="6172200" y="4114800"/>
            <a:ext cx="5394960" cy="2286000"/>
          </a:xfrm>
          <a:prstGeom prst="roundRect">
            <a:avLst>
              <a:gd name="adj" fmla="val 3200"/>
            </a:avLst>
          </a:prstGeom>
          <a:solidFill>
            <a:srgbClr val="F8FAFC"/>
          </a:solidFill>
          <a:ln w="12700">
            <a:solidFill>
              <a:srgbClr val="E2E8F0"/>
            </a:solidFill>
          </a:ln>
        </p:spPr>
        <p:txBody>
          <a:bodyPr lIns="45719" rIns="45719"/>
          <a:lstStyle/>
          <a:p>
            <a:pPr>
              <a:defRPr sz="1800">
                <a:latin typeface="Calibri"/>
                <a:ea typeface="Calibri"/>
                <a:cs typeface="Calibri"/>
                <a:sym typeface="Calibri"/>
              </a:defRPr>
            </a:pPr>
            <a:endParaRPr/>
          </a:p>
        </p:txBody>
      </p:sp>
      <p:sp>
        <p:nvSpPr>
          <p:cNvPr id="382" name="Text 15"/>
          <p:cNvSpPr txBox="1"/>
          <p:nvPr/>
        </p:nvSpPr>
        <p:spPr>
          <a:xfrm>
            <a:off x="6400800" y="4366259"/>
            <a:ext cx="640081" cy="457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3000" b="1">
                <a:solidFill>
                  <a:srgbClr val="D99B00"/>
                </a:solidFill>
                <a:latin typeface="Cambria"/>
                <a:ea typeface="Cambria"/>
                <a:cs typeface="Cambria"/>
                <a:sym typeface="Cambria"/>
              </a:defRPr>
            </a:lvl1pPr>
          </a:lstStyle>
          <a:p>
            <a:r>
              <a:t>4</a:t>
            </a:r>
          </a:p>
        </p:txBody>
      </p:sp>
      <p:sp>
        <p:nvSpPr>
          <p:cNvPr id="383" name="Text 16"/>
          <p:cNvSpPr txBox="1"/>
          <p:nvPr/>
        </p:nvSpPr>
        <p:spPr>
          <a:xfrm>
            <a:off x="6400800" y="5027361"/>
            <a:ext cx="4937761" cy="1865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defRPr sz="1500" b="1">
                <a:solidFill>
                  <a:srgbClr val="004165"/>
                </a:solidFill>
                <a:latin typeface="Calibri"/>
                <a:ea typeface="Calibri"/>
                <a:cs typeface="Calibri"/>
                <a:sym typeface="Calibri"/>
              </a:defRPr>
            </a:lvl1pPr>
          </a:lstStyle>
          <a:p>
            <a:r>
              <a:t>Can It Charter?</a:t>
            </a:r>
          </a:p>
        </p:txBody>
      </p:sp>
      <p:sp>
        <p:nvSpPr>
          <p:cNvPr id="384" name="Text 17"/>
          <p:cNvSpPr txBox="1"/>
          <p:nvPr/>
        </p:nvSpPr>
        <p:spPr>
          <a:xfrm>
            <a:off x="6400800" y="5321808"/>
            <a:ext cx="4937761" cy="369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a:solidFill>
                  <a:srgbClr val="1E293B"/>
                </a:solidFill>
                <a:latin typeface="Calibri"/>
                <a:ea typeface="Calibri"/>
                <a:cs typeface="Calibri"/>
                <a:sym typeface="Calibri"/>
              </a:defRPr>
            </a:lvl1pPr>
          </a:lstStyle>
          <a:p>
            <a:r>
              <a:t>Can the club be chartered without the 2 EC members — VP Education and SAA — in place?</a:t>
            </a:r>
          </a:p>
        </p:txBody>
      </p:sp>
      <p:sp>
        <p:nvSpPr>
          <p:cNvPr id="385" name="Text 18"/>
          <p:cNvSpPr txBox="1"/>
          <p:nvPr/>
        </p:nvSpPr>
        <p:spPr>
          <a:xfrm>
            <a:off x="11460174" y="6470825"/>
            <a:ext cx="457201" cy="1342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algn="r">
              <a:defRPr sz="1100">
                <a:solidFill>
                  <a:srgbClr val="94A3B8"/>
                </a:solidFill>
                <a:latin typeface="Calibri"/>
                <a:ea typeface="Calibri"/>
                <a:cs typeface="Calibri"/>
                <a:sym typeface="Calibri"/>
              </a:defRPr>
            </a:lvl1pPr>
          </a:lstStyle>
          <a:p>
            <a:r>
              <a:t>2</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a:extLst>
            <a:ext uri="{FF2B5EF4-FFF2-40B4-BE49-F238E27FC236}">
              <a16:creationId xmlns:a16="http://schemas.microsoft.com/office/drawing/2014/main" id="{68A98B8B-9C9B-E581-74A1-43C42C3371FF}"/>
            </a:ext>
          </a:extLst>
        </p:cNvPr>
        <p:cNvGrpSpPr/>
        <p:nvPr/>
      </p:nvGrpSpPr>
      <p:grpSpPr>
        <a:xfrm>
          <a:off x="0" y="0"/>
          <a:ext cx="0" cy="0"/>
          <a:chOff x="0" y="0"/>
          <a:chExt cx="0" cy="0"/>
        </a:xfrm>
      </p:grpSpPr>
      <p:pic>
        <p:nvPicPr>
          <p:cNvPr id="327" name="Google Shape;295;p32" descr="Google Shape;295;p32">
            <a:extLst>
              <a:ext uri="{FF2B5EF4-FFF2-40B4-BE49-F238E27FC236}">
                <a16:creationId xmlns:a16="http://schemas.microsoft.com/office/drawing/2014/main" id="{C43E9E5C-E997-928E-67EC-93BE9663019A}"/>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328" name="Google Shape;296;p32">
            <a:extLst>
              <a:ext uri="{FF2B5EF4-FFF2-40B4-BE49-F238E27FC236}">
                <a16:creationId xmlns:a16="http://schemas.microsoft.com/office/drawing/2014/main" id="{1CBCCBA9-1B91-088A-2DE4-15116D95D272}"/>
              </a:ext>
            </a:extLst>
          </p:cNvPr>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29" name="Google Shape;297;p32">
            <a:extLst>
              <a:ext uri="{FF2B5EF4-FFF2-40B4-BE49-F238E27FC236}">
                <a16:creationId xmlns:a16="http://schemas.microsoft.com/office/drawing/2014/main" id="{DC1ACC7E-D5D3-E152-52FF-1789EFD653F8}"/>
              </a:ext>
            </a:extLst>
          </p:cNvPr>
          <p:cNvSpPr/>
          <p:nvPr/>
        </p:nvSpPr>
        <p:spPr>
          <a:xfrm>
            <a:off x="0" y="0"/>
            <a:ext cx="12192000" cy="95250"/>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30" name="Google Shape;298;p32">
            <a:extLst>
              <a:ext uri="{FF2B5EF4-FFF2-40B4-BE49-F238E27FC236}">
                <a16:creationId xmlns:a16="http://schemas.microsoft.com/office/drawing/2014/main" id="{E6FFE12F-AEE0-A716-8FAA-809BC0D93212}"/>
              </a:ext>
            </a:extLst>
          </p:cNvPr>
          <p:cNvSpPr/>
          <p:nvPr/>
        </p:nvSpPr>
        <p:spPr>
          <a:xfrm>
            <a:off x="5715000" y="2786060"/>
            <a:ext cx="762000" cy="47627"/>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331" name="Google Shape;299;p32">
            <a:extLst>
              <a:ext uri="{FF2B5EF4-FFF2-40B4-BE49-F238E27FC236}">
                <a16:creationId xmlns:a16="http://schemas.microsoft.com/office/drawing/2014/main" id="{36D4F95E-0F28-AE68-7C45-A3A7F4504373}"/>
              </a:ext>
            </a:extLst>
          </p:cNvPr>
          <p:cNvSpPr txBox="1"/>
          <p:nvPr/>
        </p:nvSpPr>
        <p:spPr>
          <a:xfrm>
            <a:off x="2047874" y="3048785"/>
            <a:ext cx="8096251" cy="5806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lnSpc>
                <a:spcPct val="125000"/>
              </a:lnSpc>
              <a:defRPr sz="3300" b="1">
                <a:solidFill>
                  <a:srgbClr val="FFFFFF"/>
                </a:solidFill>
                <a:latin typeface="Montserrat"/>
                <a:ea typeface="Montserrat"/>
                <a:cs typeface="Montserrat"/>
                <a:sym typeface="Montserrat"/>
              </a:defRPr>
            </a:lvl1pPr>
          </a:lstStyle>
          <a:p>
            <a:r>
              <a:rPr lang="en-US" dirty="0"/>
              <a:t>Thank You!</a:t>
            </a:r>
            <a:endParaRPr dirty="0"/>
          </a:p>
        </p:txBody>
      </p:sp>
    </p:spTree>
    <p:extLst>
      <p:ext uri="{BB962C8B-B14F-4D97-AF65-F5344CB8AC3E}">
        <p14:creationId xmlns:p14="http://schemas.microsoft.com/office/powerpoint/2010/main" val="223984754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p:cNvGrpSpPr/>
        <p:nvPr/>
      </p:nvGrpSpPr>
      <p:grpSpPr>
        <a:xfrm>
          <a:off x="0" y="0"/>
          <a:ext cx="0" cy="0"/>
          <a:chOff x="0" y="0"/>
          <a:chExt cx="0" cy="0"/>
        </a:xfrm>
      </p:grpSpPr>
      <p:pic>
        <p:nvPicPr>
          <p:cNvPr id="164" name="Google Shape;115;p15" descr="Google Shape;115;p15"/>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165" name="Google Shape;116;p15"/>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66" name="Google Shape;117;p15"/>
          <p:cNvSpPr/>
          <p:nvPr/>
        </p:nvSpPr>
        <p:spPr>
          <a:xfrm>
            <a:off x="0" y="0"/>
            <a:ext cx="12192000" cy="95250"/>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67" name="Google Shape;118;p15"/>
          <p:cNvSpPr/>
          <p:nvPr/>
        </p:nvSpPr>
        <p:spPr>
          <a:xfrm>
            <a:off x="5715000" y="2786060"/>
            <a:ext cx="762000" cy="47627"/>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68" name="Google Shape;119;p15"/>
          <p:cNvSpPr txBox="1"/>
          <p:nvPr/>
        </p:nvSpPr>
        <p:spPr>
          <a:xfrm>
            <a:off x="2625566" y="3071810"/>
            <a:ext cx="6940869" cy="508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ct val="125000"/>
              </a:lnSpc>
              <a:defRPr sz="3300" b="1">
                <a:solidFill>
                  <a:srgbClr val="FFFFFF"/>
                </a:solidFill>
                <a:latin typeface="Montserrat"/>
                <a:ea typeface="Montserrat"/>
                <a:cs typeface="Montserrat"/>
                <a:sym typeface="Montserrat"/>
              </a:defRPr>
            </a:lvl1pPr>
          </a:lstStyle>
          <a:p>
            <a:r>
              <a:t>Part 1: Application to Organize</a:t>
            </a:r>
          </a:p>
        </p:txBody>
      </p:sp>
      <p:sp>
        <p:nvSpPr>
          <p:cNvPr id="169" name="Google Shape;120;p15"/>
          <p:cNvSpPr txBox="1"/>
          <p:nvPr/>
        </p:nvSpPr>
        <p:spPr>
          <a:xfrm>
            <a:off x="2047875" y="3805237"/>
            <a:ext cx="8096250" cy="2159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ct val="149964"/>
              </a:lnSpc>
              <a:defRPr>
                <a:solidFill>
                  <a:srgbClr val="E2E8F0"/>
                </a:solidFill>
                <a:latin typeface="Inter"/>
                <a:ea typeface="Inter"/>
                <a:cs typeface="Inter"/>
                <a:sym typeface="Inter"/>
              </a:defRPr>
            </a:pPr>
            <a:r>
              <a:t>Step-by-step verification of blank fields inside the initial form: </a:t>
            </a:r>
            <a:r>
              <a:rPr b="1"/>
              <a:t>"ATO-1-app-to-organize-ff.pdf"</a:t>
            </a:r>
            <a:r>
              <a: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171" name="Google Shape;125;p16" descr="Google Shape;125;p16"/>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172" name="Google Shape;126;p16"/>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73" name="Google Shape;127;p16"/>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74" name="Google Shape;128;p16"/>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1: </a:t>
            </a:r>
            <a:r>
              <a:rPr b="1">
                <a:latin typeface="Inter"/>
                <a:ea typeface="Inter"/>
                <a:cs typeface="Inter"/>
                <a:sym typeface="Inter"/>
              </a:rPr>
              <a:t>"Application to Organize a Toastmasters Club"</a:t>
            </a:r>
          </a:p>
        </p:txBody>
      </p:sp>
      <p:sp>
        <p:nvSpPr>
          <p:cNvPr id="175" name="Google Shape;129;p16"/>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176" name="Google Shape;130;p16" descr="Google Shape;130;p16"/>
          <p:cNvPicPr>
            <a:picLocks noChangeAspect="1"/>
          </p:cNvPicPr>
          <p:nvPr/>
        </p:nvPicPr>
        <p:blipFill>
          <a:blip r:embed="rId3"/>
          <a:stretch>
            <a:fillRect/>
          </a:stretch>
        </p:blipFill>
        <p:spPr>
          <a:xfrm>
            <a:off x="0" y="1229616"/>
            <a:ext cx="12192001" cy="1662548"/>
          </a:xfrm>
          <a:prstGeom prst="rect">
            <a:avLst/>
          </a:prstGeom>
          <a:ln w="12700">
            <a:miter lim="400000"/>
          </a:ln>
        </p:spPr>
      </p:pic>
      <p:pic>
        <p:nvPicPr>
          <p:cNvPr id="177" name="Google Shape;131;p16" descr="Google Shape;131;p16"/>
          <p:cNvPicPr>
            <a:picLocks noChangeAspect="1"/>
          </p:cNvPicPr>
          <p:nvPr/>
        </p:nvPicPr>
        <p:blipFill>
          <a:blip r:embed="rId4"/>
          <a:stretch>
            <a:fillRect/>
          </a:stretch>
        </p:blipFill>
        <p:spPr>
          <a:xfrm>
            <a:off x="374650" y="3220905"/>
            <a:ext cx="11442700" cy="3251203"/>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pic>
        <p:nvPicPr>
          <p:cNvPr id="179" name="Google Shape;136;p17" descr="Google Shape;136;p17"/>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180" name="Google Shape;137;p17"/>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81" name="Google Shape;138;p17"/>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82" name="Google Shape;139;p17"/>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1: </a:t>
            </a:r>
            <a:r>
              <a:rPr b="1">
                <a:latin typeface="Inter"/>
                <a:ea typeface="Inter"/>
                <a:cs typeface="Inter"/>
                <a:sym typeface="Inter"/>
              </a:rPr>
              <a:t>"Application to Organize a Toastmasters Club"</a:t>
            </a:r>
          </a:p>
        </p:txBody>
      </p:sp>
      <p:sp>
        <p:nvSpPr>
          <p:cNvPr id="183" name="Google Shape;140;p17"/>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184" name="Google Shape;141;p17" descr="Google Shape;141;p17"/>
          <p:cNvPicPr>
            <a:picLocks noChangeAspect="1"/>
          </p:cNvPicPr>
          <p:nvPr/>
        </p:nvPicPr>
        <p:blipFill>
          <a:blip r:embed="rId3"/>
          <a:stretch>
            <a:fillRect/>
          </a:stretch>
        </p:blipFill>
        <p:spPr>
          <a:xfrm>
            <a:off x="525825" y="958681"/>
            <a:ext cx="11140349" cy="4394502"/>
          </a:xfrm>
          <a:prstGeom prst="rect">
            <a:avLst/>
          </a:prstGeom>
          <a:ln w="12700">
            <a:miter lim="400000"/>
          </a:ln>
        </p:spPr>
      </p:pic>
      <p:grpSp>
        <p:nvGrpSpPr>
          <p:cNvPr id="187" name="Google Shape;142;p17"/>
          <p:cNvGrpSpPr/>
          <p:nvPr/>
        </p:nvGrpSpPr>
        <p:grpSpPr>
          <a:xfrm>
            <a:off x="530253" y="5572330"/>
            <a:ext cx="11222946" cy="567003"/>
            <a:chOff x="0" y="0"/>
            <a:chExt cx="11222946" cy="567002"/>
          </a:xfrm>
        </p:grpSpPr>
        <p:pic>
          <p:nvPicPr>
            <p:cNvPr id="185" name="Google Shape;143;p17" descr="Google Shape;143;p17"/>
            <p:cNvPicPr>
              <a:picLocks noChangeAspect="1"/>
            </p:cNvPicPr>
            <p:nvPr/>
          </p:nvPicPr>
          <p:blipFill>
            <a:blip r:embed="rId4"/>
            <a:stretch>
              <a:fillRect/>
            </a:stretch>
          </p:blipFill>
          <p:spPr>
            <a:xfrm>
              <a:off x="0" y="0"/>
              <a:ext cx="11131495" cy="567003"/>
            </a:xfrm>
            <a:prstGeom prst="rect">
              <a:avLst/>
            </a:prstGeom>
            <a:ln w="12700" cap="flat">
              <a:noFill/>
              <a:miter lim="400000"/>
            </a:ln>
            <a:effectLst/>
          </p:spPr>
        </p:pic>
        <p:sp>
          <p:nvSpPr>
            <p:cNvPr id="186" name="Google Shape;144;p17"/>
            <p:cNvSpPr txBox="1"/>
            <p:nvPr/>
          </p:nvSpPr>
          <p:spPr>
            <a:xfrm>
              <a:off x="91451" y="59325"/>
              <a:ext cx="11131496" cy="457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500" b="1">
                  <a:latin typeface="Montserrat"/>
                  <a:ea typeface="Montserrat"/>
                  <a:cs typeface="Montserrat"/>
                  <a:sym typeface="Montserrat"/>
                </a:defRPr>
              </a:lvl1pPr>
            </a:lstStyle>
            <a:p>
              <a:r>
                <a:t>Note: You need to check mark YES if you want the club to be visible in “Find a Club” Even for corporate it is advisable to make them aware, that their address and the VP membership / President Ph. Number will be shown in the TI website.</a:t>
              </a:r>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189" name="Google Shape;149;p18"/>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90" name="Google Shape;150;p18"/>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91" name="Google Shape;151;p18"/>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1: </a:t>
            </a:r>
            <a:r>
              <a:rPr b="1">
                <a:latin typeface="Inter"/>
                <a:ea typeface="Inter"/>
                <a:cs typeface="Inter"/>
                <a:sym typeface="Inter"/>
              </a:rPr>
              <a:t>"Application to Organize a Toastmasters Club"</a:t>
            </a:r>
          </a:p>
        </p:txBody>
      </p:sp>
      <p:sp>
        <p:nvSpPr>
          <p:cNvPr id="192" name="Google Shape;152;p18"/>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193" name="Google Shape;153;p18" descr="Google Shape;153;p18"/>
          <p:cNvPicPr>
            <a:picLocks noChangeAspect="1"/>
          </p:cNvPicPr>
          <p:nvPr/>
        </p:nvPicPr>
        <p:blipFill>
          <a:blip r:embed="rId2"/>
          <a:stretch>
            <a:fillRect/>
          </a:stretch>
        </p:blipFill>
        <p:spPr>
          <a:xfrm>
            <a:off x="674261" y="1040598"/>
            <a:ext cx="10243472" cy="4776803"/>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165"/>
        </a:solidFill>
        <a:effectLst/>
      </p:bgPr>
    </p:bg>
    <p:spTree>
      <p:nvGrpSpPr>
        <p:cNvPr id="1" name=""/>
        <p:cNvGrpSpPr/>
        <p:nvPr/>
      </p:nvGrpSpPr>
      <p:grpSpPr>
        <a:xfrm>
          <a:off x="0" y="0"/>
          <a:ext cx="0" cy="0"/>
          <a:chOff x="0" y="0"/>
          <a:chExt cx="0" cy="0"/>
        </a:xfrm>
      </p:grpSpPr>
      <p:pic>
        <p:nvPicPr>
          <p:cNvPr id="195" name="Google Shape;158;p19" descr="Google Shape;158;p19"/>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196" name="Google Shape;159;p19"/>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97" name="Google Shape;160;p19"/>
          <p:cNvSpPr/>
          <p:nvPr/>
        </p:nvSpPr>
        <p:spPr>
          <a:xfrm>
            <a:off x="0" y="0"/>
            <a:ext cx="12192000" cy="95250"/>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98" name="Google Shape;161;p19"/>
          <p:cNvSpPr/>
          <p:nvPr/>
        </p:nvSpPr>
        <p:spPr>
          <a:xfrm>
            <a:off x="5715000" y="2786060"/>
            <a:ext cx="762000" cy="47627"/>
          </a:xfrm>
          <a:prstGeom prst="rect">
            <a:avLst/>
          </a:prstGeom>
          <a:solidFill>
            <a:srgbClr val="D99B00"/>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199" name="Google Shape;162;p19"/>
          <p:cNvSpPr txBox="1"/>
          <p:nvPr/>
        </p:nvSpPr>
        <p:spPr>
          <a:xfrm>
            <a:off x="2740580" y="3071810"/>
            <a:ext cx="6710837" cy="508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lgn="ctr">
              <a:lnSpc>
                <a:spcPct val="125000"/>
              </a:lnSpc>
              <a:defRPr sz="3300" b="1">
                <a:solidFill>
                  <a:srgbClr val="FFFFFF"/>
                </a:solidFill>
                <a:latin typeface="Montserrat"/>
                <a:ea typeface="Montserrat"/>
                <a:cs typeface="Montserrat"/>
                <a:sym typeface="Montserrat"/>
              </a:defRPr>
            </a:lvl1pPr>
          </a:lstStyle>
          <a:p>
            <a:r>
              <a:t>Part 2: Charter Requirements</a:t>
            </a:r>
          </a:p>
        </p:txBody>
      </p:sp>
      <p:sp>
        <p:nvSpPr>
          <p:cNvPr id="200" name="Google Shape;163;p19"/>
          <p:cNvSpPr txBox="1"/>
          <p:nvPr/>
        </p:nvSpPr>
        <p:spPr>
          <a:xfrm>
            <a:off x="2047875" y="3805237"/>
            <a:ext cx="8096250" cy="5396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lnSpc>
                <a:spcPct val="149964"/>
              </a:lnSpc>
              <a:defRPr>
                <a:solidFill>
                  <a:srgbClr val="E2E8F0"/>
                </a:solidFill>
                <a:latin typeface="Inter"/>
                <a:ea typeface="Inter"/>
                <a:cs typeface="Inter"/>
                <a:sym typeface="Inter"/>
              </a:defRPr>
            </a:pPr>
            <a:r>
              <a:t>Analyzing key structural fields and financial tables within the master document: </a:t>
            </a:r>
            <a:r>
              <a:rPr b="1"/>
              <a:t>"ATO-club-chartering-requirements-ff.pdf"</a:t>
            </a:r>
            <a:r>
              <a:t>.</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02" name="Google Shape;168;p20"/>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03" name="Google Shape;169;p20"/>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04" name="Google Shape;170;p20"/>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05" name="Google Shape;171;p20"/>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06" name="Google Shape;172;p20" descr="Google Shape;172;p20"/>
          <p:cNvPicPr>
            <a:picLocks noChangeAspect="1"/>
          </p:cNvPicPr>
          <p:nvPr/>
        </p:nvPicPr>
        <p:blipFill>
          <a:blip r:embed="rId2"/>
          <a:stretch>
            <a:fillRect/>
          </a:stretch>
        </p:blipFill>
        <p:spPr>
          <a:xfrm>
            <a:off x="1050504" y="918351"/>
            <a:ext cx="8643893" cy="5821399"/>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p:cNvGrpSpPr/>
        <p:nvPr/>
      </p:nvGrpSpPr>
      <p:grpSpPr>
        <a:xfrm>
          <a:off x="0" y="0"/>
          <a:ext cx="0" cy="0"/>
          <a:chOff x="0" y="0"/>
          <a:chExt cx="0" cy="0"/>
        </a:xfrm>
      </p:grpSpPr>
      <p:sp>
        <p:nvSpPr>
          <p:cNvPr id="208" name="Google Shape;177;p21"/>
          <p:cNvSpPr/>
          <p:nvPr/>
        </p:nvSpPr>
        <p:spPr>
          <a:xfrm>
            <a:off x="0" y="6800850"/>
            <a:ext cx="12192000" cy="57150"/>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09" name="Google Shape;178;p21"/>
          <p:cNvSpPr/>
          <p:nvPr/>
        </p:nvSpPr>
        <p:spPr>
          <a:xfrm>
            <a:off x="0" y="0"/>
            <a:ext cx="12192000" cy="95250"/>
          </a:xfrm>
          <a:prstGeom prst="rect">
            <a:avLst/>
          </a:prstGeom>
          <a:solidFill>
            <a:srgbClr val="004165"/>
          </a:solidFill>
          <a:ln w="12700">
            <a:miter lim="400000"/>
          </a:ln>
        </p:spPr>
        <p:txBody>
          <a:bodyPr lIns="0" tIns="0" rIns="0" bIns="0" anchor="ctr"/>
          <a:lstStyle/>
          <a:p>
            <a:pPr algn="ctr">
              <a:defRPr sz="1800">
                <a:latin typeface="Calibri"/>
                <a:ea typeface="Calibri"/>
                <a:cs typeface="Calibri"/>
                <a:sym typeface="Calibri"/>
              </a:defRPr>
            </a:pPr>
            <a:endParaRPr/>
          </a:p>
        </p:txBody>
      </p:sp>
      <p:sp>
        <p:nvSpPr>
          <p:cNvPr id="210" name="Google Shape;179;p21"/>
          <p:cNvSpPr txBox="1"/>
          <p:nvPr/>
        </p:nvSpPr>
        <p:spPr>
          <a:xfrm>
            <a:off x="762000" y="476250"/>
            <a:ext cx="11401425" cy="381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114980"/>
              </a:lnSpc>
              <a:defRPr sz="2500">
                <a:solidFill>
                  <a:srgbClr val="004165"/>
                </a:solidFill>
                <a:latin typeface="Montserrat ExtraBold"/>
                <a:ea typeface="Montserrat ExtraBold"/>
                <a:cs typeface="Montserrat ExtraBold"/>
                <a:sym typeface="Montserrat ExtraBold"/>
              </a:defRPr>
            </a:pPr>
            <a:r>
              <a:t>Form 2: “</a:t>
            </a:r>
            <a:r>
              <a:rPr b="1">
                <a:latin typeface="Inter"/>
                <a:ea typeface="Inter"/>
                <a:cs typeface="Inter"/>
                <a:sym typeface="Inter"/>
              </a:rPr>
              <a:t>Club Charter Requirements Form”</a:t>
            </a:r>
          </a:p>
        </p:txBody>
      </p:sp>
      <p:sp>
        <p:nvSpPr>
          <p:cNvPr id="211" name="Google Shape;180;p21"/>
          <p:cNvSpPr/>
          <p:nvPr/>
        </p:nvSpPr>
        <p:spPr>
          <a:xfrm>
            <a:off x="571500" y="476250"/>
            <a:ext cx="57150" cy="372367"/>
          </a:xfrm>
          <a:prstGeom prst="rect">
            <a:avLst/>
          </a:prstGeom>
          <a:solidFill>
            <a:srgbClr val="772432"/>
          </a:solidFill>
          <a:ln w="12700">
            <a:miter lim="400000"/>
          </a:ln>
        </p:spPr>
        <p:txBody>
          <a:bodyPr lIns="0" tIns="0" rIns="0" bIns="0" anchor="ctr"/>
          <a:lstStyle/>
          <a:p>
            <a:pPr algn="ctr">
              <a:defRPr sz="1800">
                <a:latin typeface="Calibri"/>
                <a:ea typeface="Calibri"/>
                <a:cs typeface="Calibri"/>
                <a:sym typeface="Calibri"/>
              </a:defRPr>
            </a:pPr>
            <a:endParaRPr/>
          </a:p>
        </p:txBody>
      </p:sp>
      <p:pic>
        <p:nvPicPr>
          <p:cNvPr id="212" name="Google Shape;181;p21" descr="Google Shape;181;p21"/>
          <p:cNvPicPr>
            <a:picLocks noChangeAspect="1"/>
          </p:cNvPicPr>
          <p:nvPr/>
        </p:nvPicPr>
        <p:blipFill>
          <a:blip r:embed="rId2"/>
          <a:stretch>
            <a:fillRect/>
          </a:stretch>
        </p:blipFill>
        <p:spPr>
          <a:xfrm>
            <a:off x="129668" y="1229616"/>
            <a:ext cx="11816459" cy="2978531"/>
          </a:xfrm>
          <a:prstGeom prst="rect">
            <a:avLst/>
          </a:prstGeom>
          <a:ln w="12700">
            <a:miter lim="400000"/>
          </a:ln>
        </p:spPr>
      </p:pic>
      <p:grpSp>
        <p:nvGrpSpPr>
          <p:cNvPr id="215" name="Google Shape;182;p21"/>
          <p:cNvGrpSpPr/>
          <p:nvPr/>
        </p:nvGrpSpPr>
        <p:grpSpPr>
          <a:xfrm>
            <a:off x="165348" y="4580511"/>
            <a:ext cx="11222946" cy="567004"/>
            <a:chOff x="0" y="0"/>
            <a:chExt cx="11222946" cy="567002"/>
          </a:xfrm>
        </p:grpSpPr>
        <p:pic>
          <p:nvPicPr>
            <p:cNvPr id="213" name="Google Shape;183;p21" descr="Google Shape;183;p21"/>
            <p:cNvPicPr>
              <a:picLocks noChangeAspect="1"/>
            </p:cNvPicPr>
            <p:nvPr/>
          </p:nvPicPr>
          <p:blipFill>
            <a:blip r:embed="rId3"/>
            <a:stretch>
              <a:fillRect/>
            </a:stretch>
          </p:blipFill>
          <p:spPr>
            <a:xfrm>
              <a:off x="0" y="0"/>
              <a:ext cx="11131495" cy="567003"/>
            </a:xfrm>
            <a:prstGeom prst="rect">
              <a:avLst/>
            </a:prstGeom>
            <a:ln w="12700" cap="flat">
              <a:noFill/>
              <a:miter lim="400000"/>
            </a:ln>
            <a:effectLst/>
          </p:spPr>
        </p:pic>
        <p:sp>
          <p:nvSpPr>
            <p:cNvPr id="214" name="Google Shape;184;p21"/>
            <p:cNvSpPr txBox="1"/>
            <p:nvPr/>
          </p:nvSpPr>
          <p:spPr>
            <a:xfrm>
              <a:off x="91451" y="59325"/>
              <a:ext cx="11131496" cy="228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500" b="1">
                  <a:latin typeface="Montserrat"/>
                  <a:ea typeface="Montserrat"/>
                  <a:cs typeface="Montserrat"/>
                  <a:sym typeface="Montserrat"/>
                </a:defRPr>
              </a:lvl1pPr>
            </a:lstStyle>
            <a:p>
              <a:r>
                <a:t>If the fees are paid by the company then we need to fill this. If it is not sponsored then leave it blank.</a:t>
              </a:r>
            </a:p>
          </p:txBody>
        </p:sp>
      </p:gr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TotalTime>
  <Words>1068</Words>
  <Application>Microsoft Office PowerPoint</Application>
  <PresentationFormat>Widescreen</PresentationFormat>
  <Paragraphs>118</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Helvetica</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Asankhya Mohan</cp:lastModifiedBy>
  <cp:revision>3</cp:revision>
  <dcterms:modified xsi:type="dcterms:W3CDTF">2026-07-11T05:00:45Z</dcterms:modified>
</cp:coreProperties>
</file>