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Montserrat" panose="00000500000000000000" pitchFamily="2" charset="0"/>
      <p:regular r:id="rId10"/>
    </p:embeddedFont>
    <p:embeddedFont>
      <p:font typeface="Montserrat Bold" panose="00000800000000000000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8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6551" y="-63427"/>
            <a:ext cx="18421093" cy="10413921"/>
          </a:xfrm>
          <a:custGeom>
            <a:avLst/>
            <a:gdLst/>
            <a:ahLst/>
            <a:cxnLst/>
            <a:rect l="l" t="t" r="r" b="b"/>
            <a:pathLst>
              <a:path w="18421093" h="10413921">
                <a:moveTo>
                  <a:pt x="0" y="0"/>
                </a:moveTo>
                <a:lnTo>
                  <a:pt x="18421093" y="0"/>
                </a:lnTo>
                <a:lnTo>
                  <a:pt x="18421093" y="10413921"/>
                </a:lnTo>
                <a:lnTo>
                  <a:pt x="0" y="104139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7064578" y="2184102"/>
            <a:ext cx="4162425" cy="1209675"/>
          </a:xfrm>
          <a:custGeom>
            <a:avLst/>
            <a:gdLst/>
            <a:ahLst/>
            <a:cxnLst/>
            <a:rect l="l" t="t" r="r" b="b"/>
            <a:pathLst>
              <a:path w="4162425" h="1209675">
                <a:moveTo>
                  <a:pt x="0" y="0"/>
                </a:moveTo>
                <a:lnTo>
                  <a:pt x="4162425" y="0"/>
                </a:lnTo>
                <a:lnTo>
                  <a:pt x="4162425" y="1209675"/>
                </a:lnTo>
                <a:lnTo>
                  <a:pt x="0" y="12096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587797" y="1453867"/>
            <a:ext cx="1110396" cy="61903"/>
            <a:chOff x="0" y="0"/>
            <a:chExt cx="1110399" cy="619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0361" cy="61849"/>
            </a:xfrm>
            <a:custGeom>
              <a:avLst/>
              <a:gdLst/>
              <a:ahLst/>
              <a:cxnLst/>
              <a:rect l="l" t="t" r="r" b="b"/>
              <a:pathLst>
                <a:path w="1110361" h="61849">
                  <a:moveTo>
                    <a:pt x="0" y="61849"/>
                  </a:moveTo>
                  <a:lnTo>
                    <a:pt x="1110361" y="61849"/>
                  </a:lnTo>
                  <a:lnTo>
                    <a:pt x="11103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2128838" y="4110038"/>
            <a:ext cx="14030335" cy="19050"/>
            <a:chOff x="0" y="0"/>
            <a:chExt cx="14030338" cy="190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030325" cy="19050"/>
            </a:xfrm>
            <a:custGeom>
              <a:avLst/>
              <a:gdLst/>
              <a:ahLst/>
              <a:cxnLst/>
              <a:rect l="l" t="t" r="r" b="b"/>
              <a:pathLst>
                <a:path w="14030325" h="19050">
                  <a:moveTo>
                    <a:pt x="0" y="19050"/>
                  </a:moveTo>
                  <a:lnTo>
                    <a:pt x="14030325" y="19050"/>
                  </a:lnTo>
                  <a:lnTo>
                    <a:pt x="1403032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2146402" y="4699635"/>
            <a:ext cx="14275032" cy="895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60"/>
              </a:lnSpc>
            </a:pPr>
            <a:r>
              <a:rPr lang="en-US" sz="525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GENERATING NEW CLUB LEADS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64706" y="6261545"/>
            <a:ext cx="8038423" cy="124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9"/>
              </a:lnSpc>
            </a:pPr>
            <a:r>
              <a:rPr lang="en-US" sz="4065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Strengthening the Foundation of District Growth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0" y="9319393"/>
            <a:ext cx="18286333" cy="967607"/>
            <a:chOff x="0" y="0"/>
            <a:chExt cx="18286336" cy="9676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286349" cy="967613"/>
            </a:xfrm>
            <a:custGeom>
              <a:avLst/>
              <a:gdLst/>
              <a:ahLst/>
              <a:cxnLst/>
              <a:rect l="l" t="t" r="r" b="b"/>
              <a:pathLst>
                <a:path w="18286349" h="967613">
                  <a:moveTo>
                    <a:pt x="0" y="0"/>
                  </a:moveTo>
                  <a:lnTo>
                    <a:pt x="18286349" y="0"/>
                  </a:lnTo>
                  <a:lnTo>
                    <a:pt x="18286349" y="967613"/>
                  </a:lnTo>
                  <a:lnTo>
                    <a:pt x="0" y="967613"/>
                  </a:lnTo>
                  <a:close/>
                </a:path>
              </a:pathLst>
            </a:custGeom>
            <a:solidFill>
              <a:srgbClr val="004165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Freeform 4" descr="Toastmasters International"/>
          <p:cNvSpPr/>
          <p:nvPr/>
        </p:nvSpPr>
        <p:spPr>
          <a:xfrm>
            <a:off x="470335" y="9474937"/>
            <a:ext cx="2660809" cy="607276"/>
          </a:xfrm>
          <a:custGeom>
            <a:avLst/>
            <a:gdLst/>
            <a:ahLst/>
            <a:cxnLst/>
            <a:rect l="l" t="t" r="r" b="b"/>
            <a:pathLst>
              <a:path w="2660809" h="607276">
                <a:moveTo>
                  <a:pt x="0" y="0"/>
                </a:moveTo>
                <a:lnTo>
                  <a:pt x="2660809" y="0"/>
                </a:lnTo>
                <a:lnTo>
                  <a:pt x="2660809" y="607275"/>
                </a:lnTo>
                <a:lnTo>
                  <a:pt x="0" y="607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" r="-6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0" y="9319393"/>
            <a:ext cx="18286333" cy="967607"/>
            <a:chOff x="0" y="0"/>
            <a:chExt cx="18286336" cy="96761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8286349" cy="967613"/>
            </a:xfrm>
            <a:custGeom>
              <a:avLst/>
              <a:gdLst/>
              <a:ahLst/>
              <a:cxnLst/>
              <a:rect l="l" t="t" r="r" b="b"/>
              <a:pathLst>
                <a:path w="18286349" h="967613">
                  <a:moveTo>
                    <a:pt x="0" y="0"/>
                  </a:moveTo>
                  <a:lnTo>
                    <a:pt x="18286349" y="0"/>
                  </a:lnTo>
                  <a:lnTo>
                    <a:pt x="18286349" y="967613"/>
                  </a:lnTo>
                  <a:lnTo>
                    <a:pt x="0" y="967613"/>
                  </a:lnTo>
                  <a:close/>
                </a:path>
              </a:pathLst>
            </a:custGeom>
            <a:solidFill>
              <a:srgbClr val="004165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Freeform 7"/>
          <p:cNvSpPr/>
          <p:nvPr/>
        </p:nvSpPr>
        <p:spPr>
          <a:xfrm>
            <a:off x="470335" y="9474937"/>
            <a:ext cx="2660809" cy="607276"/>
          </a:xfrm>
          <a:custGeom>
            <a:avLst/>
            <a:gdLst/>
            <a:ahLst/>
            <a:cxnLst/>
            <a:rect l="l" t="t" r="r" b="b"/>
            <a:pathLst>
              <a:path w="2660809" h="607276">
                <a:moveTo>
                  <a:pt x="0" y="0"/>
                </a:moveTo>
                <a:lnTo>
                  <a:pt x="2660809" y="0"/>
                </a:lnTo>
                <a:lnTo>
                  <a:pt x="2660809" y="607275"/>
                </a:lnTo>
                <a:lnTo>
                  <a:pt x="0" y="607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" r="-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281463" y="1827400"/>
            <a:ext cx="11541866" cy="4858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Expands the reach of Toastmasters to new communities and organizations</a:t>
            </a:r>
          </a:p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Increases district health and sustainability</a:t>
            </a:r>
          </a:p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Provides fresh leadership opportunities</a:t>
            </a:r>
          </a:p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Helps achieve district mission and goals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331234" y="285936"/>
            <a:ext cx="11625532" cy="10522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679"/>
              </a:lnSpc>
              <a:spcBef>
                <a:spcPct val="0"/>
              </a:spcBef>
            </a:pPr>
            <a:r>
              <a:rPr lang="en-US" sz="6199" b="1" u="none" strike="noStrike">
                <a:solidFill>
                  <a:srgbClr val="772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Why New Clubs Matter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423726" y="9581651"/>
            <a:ext cx="6977470" cy="393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2"/>
              </a:lnSpc>
              <a:spcBef>
                <a:spcPct val="0"/>
              </a:spcBef>
            </a:pPr>
            <a:r>
              <a:rPr lang="en-US" sz="2615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CGD TEAM (2026-27)</a:t>
            </a:r>
          </a:p>
        </p:txBody>
      </p:sp>
      <p:sp>
        <p:nvSpPr>
          <p:cNvPr id="11" name="Freeform 11"/>
          <p:cNvSpPr/>
          <p:nvPr/>
        </p:nvSpPr>
        <p:spPr>
          <a:xfrm>
            <a:off x="2797727" y="1338143"/>
            <a:ext cx="10574502" cy="128407"/>
          </a:xfrm>
          <a:custGeom>
            <a:avLst/>
            <a:gdLst/>
            <a:ahLst/>
            <a:cxnLst/>
            <a:rect l="l" t="t" r="r" b="b"/>
            <a:pathLst>
              <a:path w="10574502" h="128407">
                <a:moveTo>
                  <a:pt x="0" y="0"/>
                </a:moveTo>
                <a:lnTo>
                  <a:pt x="10574502" y="0"/>
                </a:lnTo>
                <a:lnTo>
                  <a:pt x="10574502" y="128408"/>
                </a:lnTo>
                <a:lnTo>
                  <a:pt x="0" y="1284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1302150" y="1582557"/>
            <a:ext cx="6585900" cy="6569436"/>
          </a:xfrm>
          <a:custGeom>
            <a:avLst/>
            <a:gdLst/>
            <a:ahLst/>
            <a:cxnLst/>
            <a:rect l="l" t="t" r="r" b="b"/>
            <a:pathLst>
              <a:path w="6585900" h="6569436">
                <a:moveTo>
                  <a:pt x="0" y="0"/>
                </a:moveTo>
                <a:lnTo>
                  <a:pt x="6585900" y="0"/>
                </a:lnTo>
                <a:lnTo>
                  <a:pt x="6585900" y="6569436"/>
                </a:lnTo>
                <a:lnTo>
                  <a:pt x="0" y="65694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1" r="-11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0" y="9319393"/>
            <a:ext cx="18286333" cy="967607"/>
            <a:chOff x="0" y="0"/>
            <a:chExt cx="18286336" cy="9676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286349" cy="967613"/>
            </a:xfrm>
            <a:custGeom>
              <a:avLst/>
              <a:gdLst/>
              <a:ahLst/>
              <a:cxnLst/>
              <a:rect l="l" t="t" r="r" b="b"/>
              <a:pathLst>
                <a:path w="18286349" h="967613">
                  <a:moveTo>
                    <a:pt x="0" y="0"/>
                  </a:moveTo>
                  <a:lnTo>
                    <a:pt x="18286349" y="0"/>
                  </a:lnTo>
                  <a:lnTo>
                    <a:pt x="18286349" y="967613"/>
                  </a:lnTo>
                  <a:lnTo>
                    <a:pt x="0" y="967613"/>
                  </a:lnTo>
                  <a:close/>
                </a:path>
              </a:pathLst>
            </a:custGeom>
            <a:solidFill>
              <a:srgbClr val="004165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Freeform 4" descr="Toastmasters International"/>
          <p:cNvSpPr/>
          <p:nvPr/>
        </p:nvSpPr>
        <p:spPr>
          <a:xfrm>
            <a:off x="470335" y="9474937"/>
            <a:ext cx="2660809" cy="607276"/>
          </a:xfrm>
          <a:custGeom>
            <a:avLst/>
            <a:gdLst/>
            <a:ahLst/>
            <a:cxnLst/>
            <a:rect l="l" t="t" r="r" b="b"/>
            <a:pathLst>
              <a:path w="2660809" h="607276">
                <a:moveTo>
                  <a:pt x="0" y="0"/>
                </a:moveTo>
                <a:lnTo>
                  <a:pt x="2660809" y="0"/>
                </a:lnTo>
                <a:lnTo>
                  <a:pt x="2660809" y="607275"/>
                </a:lnTo>
                <a:lnTo>
                  <a:pt x="0" y="607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" r="-6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0" y="9319393"/>
            <a:ext cx="18286333" cy="967607"/>
            <a:chOff x="0" y="0"/>
            <a:chExt cx="18286336" cy="96761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8286349" cy="967613"/>
            </a:xfrm>
            <a:custGeom>
              <a:avLst/>
              <a:gdLst/>
              <a:ahLst/>
              <a:cxnLst/>
              <a:rect l="l" t="t" r="r" b="b"/>
              <a:pathLst>
                <a:path w="18286349" h="967613">
                  <a:moveTo>
                    <a:pt x="0" y="0"/>
                  </a:moveTo>
                  <a:lnTo>
                    <a:pt x="18286349" y="0"/>
                  </a:lnTo>
                  <a:lnTo>
                    <a:pt x="18286349" y="967613"/>
                  </a:lnTo>
                  <a:lnTo>
                    <a:pt x="0" y="967613"/>
                  </a:lnTo>
                  <a:close/>
                </a:path>
              </a:pathLst>
            </a:custGeom>
            <a:solidFill>
              <a:srgbClr val="004165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Freeform 7"/>
          <p:cNvSpPr/>
          <p:nvPr/>
        </p:nvSpPr>
        <p:spPr>
          <a:xfrm>
            <a:off x="470335" y="9474937"/>
            <a:ext cx="2660809" cy="607276"/>
          </a:xfrm>
          <a:custGeom>
            <a:avLst/>
            <a:gdLst/>
            <a:ahLst/>
            <a:cxnLst/>
            <a:rect l="l" t="t" r="r" b="b"/>
            <a:pathLst>
              <a:path w="2660809" h="607276">
                <a:moveTo>
                  <a:pt x="0" y="0"/>
                </a:moveTo>
                <a:lnTo>
                  <a:pt x="2660809" y="0"/>
                </a:lnTo>
                <a:lnTo>
                  <a:pt x="2660809" y="607275"/>
                </a:lnTo>
                <a:lnTo>
                  <a:pt x="0" y="607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" r="-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54946" y="1880903"/>
            <a:ext cx="12954934" cy="64967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Tap into Corporate Networks (HR heads)</a:t>
            </a:r>
          </a:p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Use Member Referrals &amp; Word of Mouth</a:t>
            </a:r>
          </a:p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Institutional Outreach (colleges, training institutes)</a:t>
            </a:r>
          </a:p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LinkedIn &amp; Social Media Campaigns</a:t>
            </a:r>
          </a:p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Past Club Revival Data &amp; Unfinished Leads</a:t>
            </a:r>
          </a:p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Explore Other Voluntary/Professional Communities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031666" y="391981"/>
            <a:ext cx="14552980" cy="10522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679"/>
              </a:lnSpc>
              <a:spcBef>
                <a:spcPct val="0"/>
              </a:spcBef>
            </a:pPr>
            <a:r>
              <a:rPr lang="en-US" sz="6199" b="1" u="none" strike="noStrike">
                <a:solidFill>
                  <a:srgbClr val="772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Lead Generation Strategies</a:t>
            </a:r>
          </a:p>
        </p:txBody>
      </p:sp>
      <p:sp>
        <p:nvSpPr>
          <p:cNvPr id="10" name="Freeform 10"/>
          <p:cNvSpPr/>
          <p:nvPr/>
        </p:nvSpPr>
        <p:spPr>
          <a:xfrm>
            <a:off x="1800739" y="1463606"/>
            <a:ext cx="11830667" cy="143661"/>
          </a:xfrm>
          <a:custGeom>
            <a:avLst/>
            <a:gdLst/>
            <a:ahLst/>
            <a:cxnLst/>
            <a:rect l="l" t="t" r="r" b="b"/>
            <a:pathLst>
              <a:path w="11830667" h="143661">
                <a:moveTo>
                  <a:pt x="0" y="0"/>
                </a:moveTo>
                <a:lnTo>
                  <a:pt x="11830667" y="0"/>
                </a:lnTo>
                <a:lnTo>
                  <a:pt x="11830667" y="143660"/>
                </a:lnTo>
                <a:lnTo>
                  <a:pt x="0" y="1436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2423726" y="9581651"/>
            <a:ext cx="6977470" cy="393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2"/>
              </a:lnSpc>
              <a:spcBef>
                <a:spcPct val="0"/>
              </a:spcBef>
            </a:pPr>
            <a:r>
              <a:rPr lang="en-US" sz="2615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CGD TEAM (2026-27)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2117910" y="2042828"/>
            <a:ext cx="5877629" cy="5888810"/>
            <a:chOff x="0" y="0"/>
            <a:chExt cx="8255828" cy="827153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255889" cy="8271510"/>
            </a:xfrm>
            <a:custGeom>
              <a:avLst/>
              <a:gdLst/>
              <a:ahLst/>
              <a:cxnLst/>
              <a:rect l="l" t="t" r="r" b="b"/>
              <a:pathLst>
                <a:path w="8255889" h="8271510">
                  <a:moveTo>
                    <a:pt x="0" y="0"/>
                  </a:moveTo>
                  <a:lnTo>
                    <a:pt x="8255889" y="0"/>
                  </a:lnTo>
                  <a:lnTo>
                    <a:pt x="8255889" y="8271510"/>
                  </a:lnTo>
                  <a:lnTo>
                    <a:pt x="0" y="82715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9057" r="-3905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0" y="9319393"/>
            <a:ext cx="18286333" cy="967607"/>
            <a:chOff x="0" y="0"/>
            <a:chExt cx="18286336" cy="9676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286349" cy="967613"/>
            </a:xfrm>
            <a:custGeom>
              <a:avLst/>
              <a:gdLst/>
              <a:ahLst/>
              <a:cxnLst/>
              <a:rect l="l" t="t" r="r" b="b"/>
              <a:pathLst>
                <a:path w="18286349" h="967613">
                  <a:moveTo>
                    <a:pt x="0" y="0"/>
                  </a:moveTo>
                  <a:lnTo>
                    <a:pt x="18286349" y="0"/>
                  </a:lnTo>
                  <a:lnTo>
                    <a:pt x="18286349" y="967613"/>
                  </a:lnTo>
                  <a:lnTo>
                    <a:pt x="0" y="967613"/>
                  </a:lnTo>
                  <a:close/>
                </a:path>
              </a:pathLst>
            </a:custGeom>
            <a:solidFill>
              <a:srgbClr val="004165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Freeform 4" descr="Toastmasters International"/>
          <p:cNvSpPr/>
          <p:nvPr/>
        </p:nvSpPr>
        <p:spPr>
          <a:xfrm>
            <a:off x="470335" y="9474937"/>
            <a:ext cx="2660809" cy="607276"/>
          </a:xfrm>
          <a:custGeom>
            <a:avLst/>
            <a:gdLst/>
            <a:ahLst/>
            <a:cxnLst/>
            <a:rect l="l" t="t" r="r" b="b"/>
            <a:pathLst>
              <a:path w="2660809" h="607276">
                <a:moveTo>
                  <a:pt x="0" y="0"/>
                </a:moveTo>
                <a:lnTo>
                  <a:pt x="2660809" y="0"/>
                </a:lnTo>
                <a:lnTo>
                  <a:pt x="2660809" y="607275"/>
                </a:lnTo>
                <a:lnTo>
                  <a:pt x="0" y="607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" r="-6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0" y="9319393"/>
            <a:ext cx="18286333" cy="967607"/>
            <a:chOff x="0" y="0"/>
            <a:chExt cx="18286336" cy="96761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8286349" cy="967613"/>
            </a:xfrm>
            <a:custGeom>
              <a:avLst/>
              <a:gdLst/>
              <a:ahLst/>
              <a:cxnLst/>
              <a:rect l="l" t="t" r="r" b="b"/>
              <a:pathLst>
                <a:path w="18286349" h="967613">
                  <a:moveTo>
                    <a:pt x="0" y="0"/>
                  </a:moveTo>
                  <a:lnTo>
                    <a:pt x="18286349" y="0"/>
                  </a:lnTo>
                  <a:lnTo>
                    <a:pt x="18286349" y="967613"/>
                  </a:lnTo>
                  <a:lnTo>
                    <a:pt x="0" y="967613"/>
                  </a:lnTo>
                  <a:close/>
                </a:path>
              </a:pathLst>
            </a:custGeom>
            <a:solidFill>
              <a:srgbClr val="004165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Freeform 7"/>
          <p:cNvSpPr/>
          <p:nvPr/>
        </p:nvSpPr>
        <p:spPr>
          <a:xfrm>
            <a:off x="470335" y="9474937"/>
            <a:ext cx="2660809" cy="607276"/>
          </a:xfrm>
          <a:custGeom>
            <a:avLst/>
            <a:gdLst/>
            <a:ahLst/>
            <a:cxnLst/>
            <a:rect l="l" t="t" r="r" b="b"/>
            <a:pathLst>
              <a:path w="2660809" h="607276">
                <a:moveTo>
                  <a:pt x="0" y="0"/>
                </a:moveTo>
                <a:lnTo>
                  <a:pt x="2660809" y="0"/>
                </a:lnTo>
                <a:lnTo>
                  <a:pt x="2660809" y="607275"/>
                </a:lnTo>
                <a:lnTo>
                  <a:pt x="0" y="607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" r="-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221670" y="1880903"/>
            <a:ext cx="11853493" cy="7315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Immediate Follow-Up: Within 24 hours of lead identification</a:t>
            </a:r>
          </a:p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Personalized Pitch: Benefits tailored to the organization type</a:t>
            </a:r>
          </a:p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Schedule Exploratory Call/Meeting</a:t>
            </a:r>
          </a:p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Share Success Stories/Case Studies</a:t>
            </a:r>
          </a:p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Assign a Growth Champion for Follow-Up</a:t>
            </a:r>
          </a:p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Weekly Follow-Up Tracker to maintain momentum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031666" y="391981"/>
            <a:ext cx="14552980" cy="10522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679"/>
              </a:lnSpc>
              <a:spcBef>
                <a:spcPct val="0"/>
              </a:spcBef>
            </a:pPr>
            <a:r>
              <a:rPr lang="en-US" sz="6199" b="1" u="none" strike="noStrike">
                <a:solidFill>
                  <a:srgbClr val="772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Lead Nurturing &amp; Engagement</a:t>
            </a:r>
          </a:p>
        </p:txBody>
      </p:sp>
      <p:sp>
        <p:nvSpPr>
          <p:cNvPr id="10" name="Freeform 10"/>
          <p:cNvSpPr/>
          <p:nvPr/>
        </p:nvSpPr>
        <p:spPr>
          <a:xfrm>
            <a:off x="1819789" y="1446298"/>
            <a:ext cx="13255985" cy="160969"/>
          </a:xfrm>
          <a:custGeom>
            <a:avLst/>
            <a:gdLst/>
            <a:ahLst/>
            <a:cxnLst/>
            <a:rect l="l" t="t" r="r" b="b"/>
            <a:pathLst>
              <a:path w="13255985" h="160969">
                <a:moveTo>
                  <a:pt x="0" y="0"/>
                </a:moveTo>
                <a:lnTo>
                  <a:pt x="13255985" y="0"/>
                </a:lnTo>
                <a:lnTo>
                  <a:pt x="13255985" y="160968"/>
                </a:lnTo>
                <a:lnTo>
                  <a:pt x="0" y="1609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2423726" y="9581651"/>
            <a:ext cx="6977470" cy="393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2"/>
              </a:lnSpc>
              <a:spcBef>
                <a:spcPct val="0"/>
              </a:spcBef>
            </a:pPr>
            <a:r>
              <a:rPr lang="en-US" sz="2615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CGD TEAM (2026-27)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2075163" y="2156268"/>
            <a:ext cx="5963122" cy="5974465"/>
            <a:chOff x="0" y="0"/>
            <a:chExt cx="8151221" cy="816672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51241" cy="8166735"/>
            </a:xfrm>
            <a:custGeom>
              <a:avLst/>
              <a:gdLst/>
              <a:ahLst/>
              <a:cxnLst/>
              <a:rect l="l" t="t" r="r" b="b"/>
              <a:pathLst>
                <a:path w="8151241" h="8166735">
                  <a:moveTo>
                    <a:pt x="0" y="0"/>
                  </a:moveTo>
                  <a:lnTo>
                    <a:pt x="8151241" y="0"/>
                  </a:lnTo>
                  <a:lnTo>
                    <a:pt x="8151241" y="8166735"/>
                  </a:lnTo>
                  <a:lnTo>
                    <a:pt x="0" y="8166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8513" b="-851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0" y="9319393"/>
            <a:ext cx="18286333" cy="967607"/>
            <a:chOff x="0" y="0"/>
            <a:chExt cx="18286336" cy="9676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286349" cy="967613"/>
            </a:xfrm>
            <a:custGeom>
              <a:avLst/>
              <a:gdLst/>
              <a:ahLst/>
              <a:cxnLst/>
              <a:rect l="l" t="t" r="r" b="b"/>
              <a:pathLst>
                <a:path w="18286349" h="967613">
                  <a:moveTo>
                    <a:pt x="0" y="0"/>
                  </a:moveTo>
                  <a:lnTo>
                    <a:pt x="18286349" y="0"/>
                  </a:lnTo>
                  <a:lnTo>
                    <a:pt x="18286349" y="967613"/>
                  </a:lnTo>
                  <a:lnTo>
                    <a:pt x="0" y="967613"/>
                  </a:lnTo>
                  <a:close/>
                </a:path>
              </a:pathLst>
            </a:custGeom>
            <a:solidFill>
              <a:srgbClr val="004165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Freeform 4" descr="Toastmasters International"/>
          <p:cNvSpPr/>
          <p:nvPr/>
        </p:nvSpPr>
        <p:spPr>
          <a:xfrm>
            <a:off x="470335" y="9474937"/>
            <a:ext cx="2660809" cy="607276"/>
          </a:xfrm>
          <a:custGeom>
            <a:avLst/>
            <a:gdLst/>
            <a:ahLst/>
            <a:cxnLst/>
            <a:rect l="l" t="t" r="r" b="b"/>
            <a:pathLst>
              <a:path w="2660809" h="607276">
                <a:moveTo>
                  <a:pt x="0" y="0"/>
                </a:moveTo>
                <a:lnTo>
                  <a:pt x="2660809" y="0"/>
                </a:lnTo>
                <a:lnTo>
                  <a:pt x="2660809" y="607275"/>
                </a:lnTo>
                <a:lnTo>
                  <a:pt x="0" y="607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" r="-6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0" y="9319393"/>
            <a:ext cx="18286333" cy="967607"/>
            <a:chOff x="0" y="0"/>
            <a:chExt cx="18286336" cy="96761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8286349" cy="967613"/>
            </a:xfrm>
            <a:custGeom>
              <a:avLst/>
              <a:gdLst/>
              <a:ahLst/>
              <a:cxnLst/>
              <a:rect l="l" t="t" r="r" b="b"/>
              <a:pathLst>
                <a:path w="18286349" h="967613">
                  <a:moveTo>
                    <a:pt x="0" y="0"/>
                  </a:moveTo>
                  <a:lnTo>
                    <a:pt x="18286349" y="0"/>
                  </a:lnTo>
                  <a:lnTo>
                    <a:pt x="18286349" y="967613"/>
                  </a:lnTo>
                  <a:lnTo>
                    <a:pt x="0" y="967613"/>
                  </a:lnTo>
                  <a:close/>
                </a:path>
              </a:pathLst>
            </a:custGeom>
            <a:solidFill>
              <a:srgbClr val="004165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Freeform 7"/>
          <p:cNvSpPr/>
          <p:nvPr/>
        </p:nvSpPr>
        <p:spPr>
          <a:xfrm>
            <a:off x="470335" y="9474937"/>
            <a:ext cx="2660809" cy="607276"/>
          </a:xfrm>
          <a:custGeom>
            <a:avLst/>
            <a:gdLst/>
            <a:ahLst/>
            <a:cxnLst/>
            <a:rect l="l" t="t" r="r" b="b"/>
            <a:pathLst>
              <a:path w="2660809" h="607276">
                <a:moveTo>
                  <a:pt x="0" y="0"/>
                </a:moveTo>
                <a:lnTo>
                  <a:pt x="2660809" y="0"/>
                </a:lnTo>
                <a:lnTo>
                  <a:pt x="2660809" y="607275"/>
                </a:lnTo>
                <a:lnTo>
                  <a:pt x="0" y="607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" r="-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241935" y="1861853"/>
            <a:ext cx="12474727" cy="7315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Set a Date within 10 days of confirmation</a:t>
            </a:r>
          </a:p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Plan a POWERFUL Demo – sharp agenda, energetic host, seasoned speakers</a:t>
            </a:r>
          </a:p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Involve top PR for Design + Promotions</a:t>
            </a:r>
          </a:p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Gather Feedback from Attendees</a:t>
            </a:r>
          </a:p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Share Easy-to-Understand Chartering Process</a:t>
            </a:r>
          </a:p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Clear Call to Action: Sign-up sheet / Next Meeting Date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28095" y="322966"/>
            <a:ext cx="14552980" cy="10522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679"/>
              </a:lnSpc>
              <a:spcBef>
                <a:spcPct val="0"/>
              </a:spcBef>
            </a:pPr>
            <a:r>
              <a:rPr lang="en-US" sz="6199" b="1">
                <a:solidFill>
                  <a:srgbClr val="772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DEMO</a:t>
            </a:r>
            <a:r>
              <a:rPr lang="en-US" sz="6199" b="1" u="none" strike="noStrike">
                <a:solidFill>
                  <a:srgbClr val="772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MEETING STRATEGY</a:t>
            </a:r>
          </a:p>
        </p:txBody>
      </p:sp>
      <p:sp>
        <p:nvSpPr>
          <p:cNvPr id="10" name="Freeform 10"/>
          <p:cNvSpPr/>
          <p:nvPr/>
        </p:nvSpPr>
        <p:spPr>
          <a:xfrm>
            <a:off x="3234351" y="1303423"/>
            <a:ext cx="11817632" cy="143503"/>
          </a:xfrm>
          <a:custGeom>
            <a:avLst/>
            <a:gdLst/>
            <a:ahLst/>
            <a:cxnLst/>
            <a:rect l="l" t="t" r="r" b="b"/>
            <a:pathLst>
              <a:path w="11817632" h="143503">
                <a:moveTo>
                  <a:pt x="0" y="0"/>
                </a:moveTo>
                <a:lnTo>
                  <a:pt x="11817632" y="0"/>
                </a:lnTo>
                <a:lnTo>
                  <a:pt x="11817632" y="143502"/>
                </a:lnTo>
                <a:lnTo>
                  <a:pt x="0" y="1435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2423726" y="9581651"/>
            <a:ext cx="6977470" cy="393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2"/>
              </a:lnSpc>
              <a:spcBef>
                <a:spcPct val="0"/>
              </a:spcBef>
            </a:pPr>
            <a:r>
              <a:rPr lang="en-US" sz="2615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CGD TEAM (2026-27)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2338001" y="2486093"/>
            <a:ext cx="5684999" cy="5695813"/>
            <a:chOff x="0" y="0"/>
            <a:chExt cx="8370805" cy="83867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370824" cy="8386699"/>
            </a:xfrm>
            <a:custGeom>
              <a:avLst/>
              <a:gdLst/>
              <a:ahLst/>
              <a:cxnLst/>
              <a:rect l="l" t="t" r="r" b="b"/>
              <a:pathLst>
                <a:path w="8370824" h="8386699">
                  <a:moveTo>
                    <a:pt x="0" y="0"/>
                  </a:moveTo>
                  <a:lnTo>
                    <a:pt x="8370824" y="0"/>
                  </a:lnTo>
                  <a:lnTo>
                    <a:pt x="8370824" y="8386699"/>
                  </a:lnTo>
                  <a:lnTo>
                    <a:pt x="0" y="83866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95" r="-9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0" y="9319393"/>
            <a:ext cx="18286333" cy="967607"/>
            <a:chOff x="0" y="0"/>
            <a:chExt cx="18286336" cy="9676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286349" cy="967613"/>
            </a:xfrm>
            <a:custGeom>
              <a:avLst/>
              <a:gdLst/>
              <a:ahLst/>
              <a:cxnLst/>
              <a:rect l="l" t="t" r="r" b="b"/>
              <a:pathLst>
                <a:path w="18286349" h="967613">
                  <a:moveTo>
                    <a:pt x="0" y="0"/>
                  </a:moveTo>
                  <a:lnTo>
                    <a:pt x="18286349" y="0"/>
                  </a:lnTo>
                  <a:lnTo>
                    <a:pt x="18286349" y="967613"/>
                  </a:lnTo>
                  <a:lnTo>
                    <a:pt x="0" y="967613"/>
                  </a:lnTo>
                  <a:close/>
                </a:path>
              </a:pathLst>
            </a:custGeom>
            <a:solidFill>
              <a:srgbClr val="004165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Freeform 4" descr="Toastmasters International"/>
          <p:cNvSpPr/>
          <p:nvPr/>
        </p:nvSpPr>
        <p:spPr>
          <a:xfrm>
            <a:off x="470335" y="9474937"/>
            <a:ext cx="2660809" cy="607276"/>
          </a:xfrm>
          <a:custGeom>
            <a:avLst/>
            <a:gdLst/>
            <a:ahLst/>
            <a:cxnLst/>
            <a:rect l="l" t="t" r="r" b="b"/>
            <a:pathLst>
              <a:path w="2660809" h="607276">
                <a:moveTo>
                  <a:pt x="0" y="0"/>
                </a:moveTo>
                <a:lnTo>
                  <a:pt x="2660809" y="0"/>
                </a:lnTo>
                <a:lnTo>
                  <a:pt x="2660809" y="607275"/>
                </a:lnTo>
                <a:lnTo>
                  <a:pt x="0" y="607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" r="-6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0" y="9319393"/>
            <a:ext cx="18286333" cy="967607"/>
            <a:chOff x="0" y="0"/>
            <a:chExt cx="18286336" cy="96761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8286349" cy="967613"/>
            </a:xfrm>
            <a:custGeom>
              <a:avLst/>
              <a:gdLst/>
              <a:ahLst/>
              <a:cxnLst/>
              <a:rect l="l" t="t" r="r" b="b"/>
              <a:pathLst>
                <a:path w="18286349" h="967613">
                  <a:moveTo>
                    <a:pt x="0" y="0"/>
                  </a:moveTo>
                  <a:lnTo>
                    <a:pt x="18286349" y="0"/>
                  </a:lnTo>
                  <a:lnTo>
                    <a:pt x="18286349" y="967613"/>
                  </a:lnTo>
                  <a:lnTo>
                    <a:pt x="0" y="967613"/>
                  </a:lnTo>
                  <a:close/>
                </a:path>
              </a:pathLst>
            </a:custGeom>
            <a:solidFill>
              <a:srgbClr val="004165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Freeform 7"/>
          <p:cNvSpPr/>
          <p:nvPr/>
        </p:nvSpPr>
        <p:spPr>
          <a:xfrm>
            <a:off x="470335" y="9474937"/>
            <a:ext cx="2660809" cy="607276"/>
          </a:xfrm>
          <a:custGeom>
            <a:avLst/>
            <a:gdLst/>
            <a:ahLst/>
            <a:cxnLst/>
            <a:rect l="l" t="t" r="r" b="b"/>
            <a:pathLst>
              <a:path w="2660809" h="607276">
                <a:moveTo>
                  <a:pt x="0" y="0"/>
                </a:moveTo>
                <a:lnTo>
                  <a:pt x="2660809" y="0"/>
                </a:lnTo>
                <a:lnTo>
                  <a:pt x="2660809" y="607275"/>
                </a:lnTo>
                <a:lnTo>
                  <a:pt x="0" y="607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" r="-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470335" y="1880903"/>
            <a:ext cx="11126357" cy="56775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Pre-fill paperwork during interest stage</a:t>
            </a:r>
          </a:p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Assign Mentors &amp; Sponsors in advance</a:t>
            </a:r>
          </a:p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Fix a follow-up schedule</a:t>
            </a:r>
          </a:p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Provide onboarding deck for executives</a:t>
            </a:r>
          </a:p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Set charter target within 30-45 days</a:t>
            </a:r>
          </a:p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Celebrate milestone publicly (social media, newsletter)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917366" y="391981"/>
            <a:ext cx="14552980" cy="10522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679"/>
              </a:lnSpc>
              <a:spcBef>
                <a:spcPct val="0"/>
              </a:spcBef>
            </a:pPr>
            <a:r>
              <a:rPr lang="en-US" sz="6199" b="1">
                <a:solidFill>
                  <a:srgbClr val="772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Converting to</a:t>
            </a:r>
            <a:r>
              <a:rPr lang="en-US" sz="6199" b="1" u="none" strike="noStrike">
                <a:solidFill>
                  <a:srgbClr val="772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Chartered Clubs</a:t>
            </a:r>
          </a:p>
        </p:txBody>
      </p:sp>
      <p:sp>
        <p:nvSpPr>
          <p:cNvPr id="10" name="Freeform 10"/>
          <p:cNvSpPr/>
          <p:nvPr/>
        </p:nvSpPr>
        <p:spPr>
          <a:xfrm>
            <a:off x="1705489" y="1446298"/>
            <a:ext cx="13255985" cy="160969"/>
          </a:xfrm>
          <a:custGeom>
            <a:avLst/>
            <a:gdLst/>
            <a:ahLst/>
            <a:cxnLst/>
            <a:rect l="l" t="t" r="r" b="b"/>
            <a:pathLst>
              <a:path w="13255985" h="160969">
                <a:moveTo>
                  <a:pt x="0" y="0"/>
                </a:moveTo>
                <a:lnTo>
                  <a:pt x="13255985" y="0"/>
                </a:lnTo>
                <a:lnTo>
                  <a:pt x="13255985" y="160968"/>
                </a:lnTo>
                <a:lnTo>
                  <a:pt x="0" y="1609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2423726" y="9581651"/>
            <a:ext cx="6977470" cy="393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2"/>
              </a:lnSpc>
              <a:spcBef>
                <a:spcPct val="0"/>
              </a:spcBef>
            </a:pPr>
            <a:r>
              <a:rPr lang="en-US" sz="2615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CGD TEAM (2026-27)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1596692" y="2042828"/>
            <a:ext cx="6209795" cy="6221608"/>
            <a:chOff x="0" y="0"/>
            <a:chExt cx="8279727" cy="82954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279765" cy="8295513"/>
            </a:xfrm>
            <a:custGeom>
              <a:avLst/>
              <a:gdLst/>
              <a:ahLst/>
              <a:cxnLst/>
              <a:rect l="l" t="t" r="r" b="b"/>
              <a:pathLst>
                <a:path w="8279765" h="8295513">
                  <a:moveTo>
                    <a:pt x="0" y="0"/>
                  </a:moveTo>
                  <a:lnTo>
                    <a:pt x="8279765" y="0"/>
                  </a:lnTo>
                  <a:lnTo>
                    <a:pt x="8279765" y="8295513"/>
                  </a:lnTo>
                  <a:lnTo>
                    <a:pt x="0" y="82955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5048" r="-2504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0" y="9319393"/>
            <a:ext cx="18286333" cy="967607"/>
            <a:chOff x="0" y="0"/>
            <a:chExt cx="18286336" cy="9676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286349" cy="967613"/>
            </a:xfrm>
            <a:custGeom>
              <a:avLst/>
              <a:gdLst/>
              <a:ahLst/>
              <a:cxnLst/>
              <a:rect l="l" t="t" r="r" b="b"/>
              <a:pathLst>
                <a:path w="18286349" h="967613">
                  <a:moveTo>
                    <a:pt x="0" y="0"/>
                  </a:moveTo>
                  <a:lnTo>
                    <a:pt x="18286349" y="0"/>
                  </a:lnTo>
                  <a:lnTo>
                    <a:pt x="18286349" y="967613"/>
                  </a:lnTo>
                  <a:lnTo>
                    <a:pt x="0" y="967613"/>
                  </a:lnTo>
                  <a:close/>
                </a:path>
              </a:pathLst>
            </a:custGeom>
            <a:solidFill>
              <a:srgbClr val="004165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Freeform 4" descr="Toastmasters International"/>
          <p:cNvSpPr/>
          <p:nvPr/>
        </p:nvSpPr>
        <p:spPr>
          <a:xfrm>
            <a:off x="470335" y="9474937"/>
            <a:ext cx="2660809" cy="607276"/>
          </a:xfrm>
          <a:custGeom>
            <a:avLst/>
            <a:gdLst/>
            <a:ahLst/>
            <a:cxnLst/>
            <a:rect l="l" t="t" r="r" b="b"/>
            <a:pathLst>
              <a:path w="2660809" h="607276">
                <a:moveTo>
                  <a:pt x="0" y="0"/>
                </a:moveTo>
                <a:lnTo>
                  <a:pt x="2660809" y="0"/>
                </a:lnTo>
                <a:lnTo>
                  <a:pt x="2660809" y="607275"/>
                </a:lnTo>
                <a:lnTo>
                  <a:pt x="0" y="607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" r="-6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0" y="9319393"/>
            <a:ext cx="18286333" cy="967607"/>
            <a:chOff x="0" y="0"/>
            <a:chExt cx="18286336" cy="96761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8286349" cy="967613"/>
            </a:xfrm>
            <a:custGeom>
              <a:avLst/>
              <a:gdLst/>
              <a:ahLst/>
              <a:cxnLst/>
              <a:rect l="l" t="t" r="r" b="b"/>
              <a:pathLst>
                <a:path w="18286349" h="967613">
                  <a:moveTo>
                    <a:pt x="0" y="0"/>
                  </a:moveTo>
                  <a:lnTo>
                    <a:pt x="18286349" y="0"/>
                  </a:lnTo>
                  <a:lnTo>
                    <a:pt x="18286349" y="967613"/>
                  </a:lnTo>
                  <a:lnTo>
                    <a:pt x="0" y="967613"/>
                  </a:lnTo>
                  <a:close/>
                </a:path>
              </a:pathLst>
            </a:custGeom>
            <a:solidFill>
              <a:srgbClr val="004165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Freeform 7"/>
          <p:cNvSpPr/>
          <p:nvPr/>
        </p:nvSpPr>
        <p:spPr>
          <a:xfrm>
            <a:off x="470335" y="9474937"/>
            <a:ext cx="2660809" cy="607276"/>
          </a:xfrm>
          <a:custGeom>
            <a:avLst/>
            <a:gdLst/>
            <a:ahLst/>
            <a:cxnLst/>
            <a:rect l="l" t="t" r="r" b="b"/>
            <a:pathLst>
              <a:path w="2660809" h="607276">
                <a:moveTo>
                  <a:pt x="0" y="0"/>
                </a:moveTo>
                <a:lnTo>
                  <a:pt x="2660809" y="0"/>
                </a:lnTo>
                <a:lnTo>
                  <a:pt x="2660809" y="607275"/>
                </a:lnTo>
                <a:lnTo>
                  <a:pt x="0" y="607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" r="-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856009" y="1880903"/>
            <a:ext cx="10108013" cy="4039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First 6 Meetings Planned</a:t>
            </a:r>
          </a:p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Officer Training Support</a:t>
            </a:r>
          </a:p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Engagement in District Events</a:t>
            </a:r>
          </a:p>
          <a:p>
            <a:pPr marL="863433" lvl="1" indent="-431716" algn="l">
              <a:lnSpc>
                <a:spcPts val="6518"/>
              </a:lnSpc>
              <a:buFont typeface="Arial"/>
              <a:buChar char="•"/>
            </a:pPr>
            <a:r>
              <a:rPr lang="en-US" sz="3999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Regular Check-ins by Club Sponsor and mentor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917366" y="391981"/>
            <a:ext cx="14552980" cy="10522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679"/>
              </a:lnSpc>
              <a:spcBef>
                <a:spcPct val="0"/>
              </a:spcBef>
            </a:pPr>
            <a:r>
              <a:rPr lang="en-US" sz="6199" b="1">
                <a:solidFill>
                  <a:srgbClr val="772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Club Sustainability</a:t>
            </a:r>
            <a:r>
              <a:rPr lang="en-US" sz="6199" b="1" u="none" strike="noStrike">
                <a:solidFill>
                  <a:srgbClr val="772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Post Charter</a:t>
            </a:r>
          </a:p>
        </p:txBody>
      </p:sp>
      <p:sp>
        <p:nvSpPr>
          <p:cNvPr id="10" name="Freeform 10"/>
          <p:cNvSpPr/>
          <p:nvPr/>
        </p:nvSpPr>
        <p:spPr>
          <a:xfrm>
            <a:off x="1898316" y="1446298"/>
            <a:ext cx="13255985" cy="160969"/>
          </a:xfrm>
          <a:custGeom>
            <a:avLst/>
            <a:gdLst/>
            <a:ahLst/>
            <a:cxnLst/>
            <a:rect l="l" t="t" r="r" b="b"/>
            <a:pathLst>
              <a:path w="13255985" h="160969">
                <a:moveTo>
                  <a:pt x="0" y="0"/>
                </a:moveTo>
                <a:lnTo>
                  <a:pt x="13255985" y="0"/>
                </a:lnTo>
                <a:lnTo>
                  <a:pt x="13255985" y="160968"/>
                </a:lnTo>
                <a:lnTo>
                  <a:pt x="0" y="1609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2423726" y="9581651"/>
            <a:ext cx="6977470" cy="393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2"/>
              </a:lnSpc>
              <a:spcBef>
                <a:spcPct val="0"/>
              </a:spcBef>
            </a:pPr>
            <a:r>
              <a:rPr lang="en-US" sz="2615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CGD TEAM (2026-27)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0964022" y="2042828"/>
            <a:ext cx="6026505" cy="6037969"/>
            <a:chOff x="0" y="0"/>
            <a:chExt cx="8035340" cy="805062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035290" cy="8050657"/>
            </a:xfrm>
            <a:custGeom>
              <a:avLst/>
              <a:gdLst/>
              <a:ahLst/>
              <a:cxnLst/>
              <a:rect l="l" t="t" r="r" b="b"/>
              <a:pathLst>
                <a:path w="8035290" h="8050657">
                  <a:moveTo>
                    <a:pt x="0" y="0"/>
                  </a:moveTo>
                  <a:lnTo>
                    <a:pt x="8035290" y="0"/>
                  </a:lnTo>
                  <a:lnTo>
                    <a:pt x="8035290" y="8050657"/>
                  </a:lnTo>
                  <a:lnTo>
                    <a:pt x="0" y="8050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6779" r="-1678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0" y="9319393"/>
            <a:ext cx="18286333" cy="967607"/>
            <a:chOff x="0" y="0"/>
            <a:chExt cx="18286336" cy="9676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286349" cy="967613"/>
            </a:xfrm>
            <a:custGeom>
              <a:avLst/>
              <a:gdLst/>
              <a:ahLst/>
              <a:cxnLst/>
              <a:rect l="l" t="t" r="r" b="b"/>
              <a:pathLst>
                <a:path w="18286349" h="967613">
                  <a:moveTo>
                    <a:pt x="0" y="0"/>
                  </a:moveTo>
                  <a:lnTo>
                    <a:pt x="18286349" y="0"/>
                  </a:lnTo>
                  <a:lnTo>
                    <a:pt x="18286349" y="967613"/>
                  </a:lnTo>
                  <a:lnTo>
                    <a:pt x="0" y="967613"/>
                  </a:lnTo>
                  <a:close/>
                </a:path>
              </a:pathLst>
            </a:custGeom>
            <a:solidFill>
              <a:srgbClr val="004165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Freeform 4" descr="Toastmasters International"/>
          <p:cNvSpPr/>
          <p:nvPr/>
        </p:nvSpPr>
        <p:spPr>
          <a:xfrm>
            <a:off x="470335" y="9474937"/>
            <a:ext cx="2660809" cy="607276"/>
          </a:xfrm>
          <a:custGeom>
            <a:avLst/>
            <a:gdLst/>
            <a:ahLst/>
            <a:cxnLst/>
            <a:rect l="l" t="t" r="r" b="b"/>
            <a:pathLst>
              <a:path w="2660809" h="607276">
                <a:moveTo>
                  <a:pt x="0" y="0"/>
                </a:moveTo>
                <a:lnTo>
                  <a:pt x="2660809" y="0"/>
                </a:lnTo>
                <a:lnTo>
                  <a:pt x="2660809" y="607275"/>
                </a:lnTo>
                <a:lnTo>
                  <a:pt x="0" y="607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" r="-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4114800" y="4260235"/>
            <a:ext cx="12954000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577"/>
              </a:lnSpc>
            </a:pPr>
            <a:r>
              <a:rPr lang="en-US" sz="13154" dirty="0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THANK YOU!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438664" y="5445623"/>
            <a:ext cx="135865" cy="11148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63"/>
              </a:lnSpc>
            </a:pPr>
            <a:r>
              <a:rPr lang="en-US" sz="4065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957192" y="5940923"/>
            <a:ext cx="6500774" cy="619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79"/>
              </a:lnSpc>
            </a:pPr>
            <a:r>
              <a:rPr lang="en-US" sz="4065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Asankhya</a:t>
            </a:r>
            <a:r>
              <a:rPr lang="en-US" sz="4065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065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Vishwa</a:t>
            </a:r>
            <a:r>
              <a:rPr lang="en-US" sz="4065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065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Mohan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389940" y="6573545"/>
            <a:ext cx="7658157" cy="1252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9"/>
              </a:lnSpc>
            </a:pPr>
            <a:r>
              <a:rPr lang="en-US" sz="4065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+91-87072 88742 mohanasankhya@gmail.com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284</Words>
  <Application>Microsoft Office PowerPoint</Application>
  <PresentationFormat>Custom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Montserrat Bold</vt:lpstr>
      <vt:lpstr>Calibri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CGD Training Decks</dc:title>
  <cp:lastModifiedBy>Asankhya Mohan</cp:lastModifiedBy>
  <cp:revision>2</cp:revision>
  <dcterms:created xsi:type="dcterms:W3CDTF">2006-08-16T00:00:00Z</dcterms:created>
  <dcterms:modified xsi:type="dcterms:W3CDTF">2026-07-11T04:53:01Z</dcterms:modified>
  <dc:identifier>DAHO0DEXkK0</dc:identifier>
</cp:coreProperties>
</file>